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9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3046B-50C8-45B3-BA8C-3CDE1EEBCF8A}" type="datetimeFigureOut">
              <a:rPr lang="en-US" smtClean="0"/>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105361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3046B-50C8-45B3-BA8C-3CDE1EEBCF8A}" type="datetimeFigureOut">
              <a:rPr lang="en-US" smtClean="0"/>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250643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3046B-50C8-45B3-BA8C-3CDE1EEBCF8A}" type="datetimeFigureOut">
              <a:rPr lang="en-US" smtClean="0"/>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128296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3046B-50C8-45B3-BA8C-3CDE1EEBCF8A}" type="datetimeFigureOut">
              <a:rPr lang="en-US" smtClean="0"/>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9478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3046B-50C8-45B3-BA8C-3CDE1EEBCF8A}" type="datetimeFigureOut">
              <a:rPr lang="en-US" smtClean="0"/>
              <a:t>18-Feb-24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2515481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3046B-50C8-45B3-BA8C-3CDE1EEBCF8A}" type="datetimeFigureOut">
              <a:rPr lang="en-US" smtClean="0"/>
              <a:t>18-Feb-24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15901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3046B-50C8-45B3-BA8C-3CDE1EEBCF8A}" type="datetimeFigureOut">
              <a:rPr lang="en-US" smtClean="0"/>
              <a:t>18-Feb-24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4211263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3046B-50C8-45B3-BA8C-3CDE1EEBCF8A}" type="datetimeFigureOut">
              <a:rPr lang="en-US" smtClean="0"/>
              <a:t>18-Feb-24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343716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3046B-50C8-45B3-BA8C-3CDE1EEBCF8A}" type="datetimeFigureOut">
              <a:rPr lang="en-US" smtClean="0"/>
              <a:t>18-Feb-24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375040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3046B-50C8-45B3-BA8C-3CDE1EEBCF8A}" type="datetimeFigureOut">
              <a:rPr lang="en-US" smtClean="0"/>
              <a:t>18-Feb-24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349125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3046B-50C8-45B3-BA8C-3CDE1EEBCF8A}" type="datetimeFigureOut">
              <a:rPr lang="en-US" smtClean="0"/>
              <a:t>18-Feb-24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54F3E-0DEC-45FE-8DA5-7845E272C225}" type="slidenum">
              <a:rPr lang="en-US" smtClean="0"/>
              <a:t>‹#›</a:t>
            </a:fld>
            <a:endParaRPr lang="en-US"/>
          </a:p>
        </p:txBody>
      </p:sp>
    </p:spTree>
    <p:extLst>
      <p:ext uri="{BB962C8B-B14F-4D97-AF65-F5344CB8AC3E}">
        <p14:creationId xmlns:p14="http://schemas.microsoft.com/office/powerpoint/2010/main" val="2981684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046B-50C8-45B3-BA8C-3CDE1EEBCF8A}" type="datetimeFigureOut">
              <a:rPr lang="en-US" smtClean="0"/>
              <a:t>18-Feb-24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54F3E-0DEC-45FE-8DA5-7845E272C225}" type="slidenum">
              <a:rPr lang="en-US" smtClean="0"/>
              <a:t>‹#›</a:t>
            </a:fld>
            <a:endParaRPr lang="en-US"/>
          </a:p>
        </p:txBody>
      </p:sp>
    </p:spTree>
    <p:extLst>
      <p:ext uri="{BB962C8B-B14F-4D97-AF65-F5344CB8AC3E}">
        <p14:creationId xmlns:p14="http://schemas.microsoft.com/office/powerpoint/2010/main" val="2842346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solidFill>
                  <a:srgbClr val="FF0000"/>
                </a:solidFill>
                <a:latin typeface="Times New Roman" pitchFamily="18" charset="0"/>
                <a:cs typeface="Times New Roman" pitchFamily="18" charset="0"/>
              </a:rPr>
              <a:t>INTRODUCTION TO FUNGI</a:t>
            </a:r>
            <a:endParaRPr lang="en-US" b="1" dirty="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30305" y="3886200"/>
            <a:ext cx="6400800" cy="1752600"/>
          </a:xfrm>
        </p:spPr>
        <p:txBody>
          <a:bodyPr>
            <a:normAutofit fontScale="92500" lnSpcReduction="10000"/>
          </a:bodyPr>
          <a:lstStyle/>
          <a:p>
            <a:pPr lvl="0"/>
            <a:r>
              <a:rPr lang="en-US" sz="2500" dirty="0" smtClean="0">
                <a:solidFill>
                  <a:prstClr val="black"/>
                </a:solidFill>
                <a:latin typeface="Berlin Sans FB Demi" pitchFamily="34" charset="0"/>
              </a:rPr>
              <a:t>06/05/2021</a:t>
            </a:r>
            <a:endParaRPr lang="en-US" sz="2500" dirty="0">
              <a:solidFill>
                <a:prstClr val="black"/>
              </a:solidFill>
              <a:latin typeface="Berlin Sans FB Demi" pitchFamily="34" charset="0"/>
            </a:endParaRPr>
          </a:p>
          <a:p>
            <a:pPr lvl="0"/>
            <a:r>
              <a:rPr lang="en-US" sz="2500" dirty="0">
                <a:solidFill>
                  <a:prstClr val="black"/>
                </a:solidFill>
                <a:latin typeface="Berlin Sans FB Demi" pitchFamily="34" charset="0"/>
              </a:rPr>
              <a:t>B.Sc.  2</a:t>
            </a:r>
            <a:r>
              <a:rPr lang="en-US" sz="2500" baseline="30000" dirty="0">
                <a:solidFill>
                  <a:prstClr val="black"/>
                </a:solidFill>
                <a:latin typeface="Berlin Sans FB Demi" pitchFamily="34" charset="0"/>
              </a:rPr>
              <a:t>nd</a:t>
            </a:r>
            <a:r>
              <a:rPr lang="en-US" sz="2500" dirty="0">
                <a:solidFill>
                  <a:prstClr val="black"/>
                </a:solidFill>
                <a:latin typeface="Berlin Sans FB Demi" pitchFamily="34" charset="0"/>
              </a:rPr>
              <a:t> Semester </a:t>
            </a:r>
            <a:r>
              <a:rPr lang="en-US" sz="2500" dirty="0" smtClean="0">
                <a:solidFill>
                  <a:prstClr val="black"/>
                </a:solidFill>
                <a:latin typeface="Berlin Sans FB Demi" pitchFamily="34" charset="0"/>
              </a:rPr>
              <a:t> Botany </a:t>
            </a:r>
            <a:r>
              <a:rPr lang="en-US" sz="2500" dirty="0" err="1" smtClean="0">
                <a:solidFill>
                  <a:prstClr val="black"/>
                </a:solidFill>
                <a:latin typeface="Berlin Sans FB Demi" pitchFamily="34" charset="0"/>
              </a:rPr>
              <a:t>Honours</a:t>
            </a:r>
            <a:r>
              <a:rPr lang="en-US" sz="2500" dirty="0" smtClean="0">
                <a:solidFill>
                  <a:prstClr val="black"/>
                </a:solidFill>
                <a:latin typeface="Berlin Sans FB Demi" pitchFamily="34" charset="0"/>
              </a:rPr>
              <a:t> </a:t>
            </a:r>
            <a:endParaRPr lang="en-US" sz="2500" dirty="0">
              <a:solidFill>
                <a:prstClr val="black"/>
              </a:solidFill>
              <a:latin typeface="Berlin Sans FB Demi" pitchFamily="34" charset="0"/>
            </a:endParaRPr>
          </a:p>
          <a:p>
            <a:pPr lvl="0"/>
            <a:r>
              <a:rPr lang="en-US" sz="2500" dirty="0">
                <a:solidFill>
                  <a:prstClr val="black"/>
                </a:solidFill>
                <a:latin typeface="Berlin Sans FB Demi" pitchFamily="34" charset="0"/>
              </a:rPr>
              <a:t>Paper: </a:t>
            </a:r>
            <a:r>
              <a:rPr lang="en-US" sz="2500" dirty="0" smtClean="0">
                <a:solidFill>
                  <a:prstClr val="black"/>
                </a:solidFill>
                <a:latin typeface="Berlin Sans FB Demi" pitchFamily="34" charset="0"/>
              </a:rPr>
              <a:t>BOT-HC-</a:t>
            </a:r>
            <a:r>
              <a:rPr lang="en-US" sz="2800" dirty="0" smtClean="0">
                <a:solidFill>
                  <a:prstClr val="black"/>
                </a:solidFill>
                <a:latin typeface="Berlin Sans FB Demi" pitchFamily="34" charset="0"/>
              </a:rPr>
              <a:t> </a:t>
            </a:r>
            <a:r>
              <a:rPr lang="en-US" sz="2800" dirty="0">
                <a:solidFill>
                  <a:prstClr val="black"/>
                </a:solidFill>
                <a:latin typeface="Berlin Sans FB Demi" pitchFamily="34" charset="0"/>
              </a:rPr>
              <a:t>2016 </a:t>
            </a:r>
            <a:r>
              <a:rPr lang="en-US" sz="2500" dirty="0">
                <a:solidFill>
                  <a:prstClr val="black"/>
                </a:solidFill>
                <a:latin typeface="Berlin Sans FB Demi" pitchFamily="34" charset="0"/>
              </a:rPr>
              <a:t> (Theory)</a:t>
            </a:r>
          </a:p>
          <a:p>
            <a:pPr lvl="0"/>
            <a:r>
              <a:rPr lang="en-US" sz="2500" dirty="0" smtClean="0">
                <a:solidFill>
                  <a:prstClr val="black"/>
                </a:solidFill>
                <a:latin typeface="Berlin Sans FB Demi" pitchFamily="34" charset="0"/>
              </a:rPr>
              <a:t>Mycology and Phytopathology</a:t>
            </a:r>
            <a:endParaRPr lang="en-US" sz="2500" dirty="0">
              <a:solidFill>
                <a:prstClr val="black"/>
              </a:solidFill>
              <a:latin typeface="Berlin Sans FB Demi" pitchFamily="34" charset="0"/>
            </a:endParaRPr>
          </a:p>
          <a:p>
            <a:endParaRPr lang="en-US" dirty="0">
              <a:latin typeface="Berlin Sans FB Demi"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4030"/>
            <a:ext cx="252412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526" y="393772"/>
            <a:ext cx="2964964" cy="166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1" y="162574"/>
            <a:ext cx="2252662" cy="225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400800" y="4191000"/>
            <a:ext cx="2735044" cy="1323439"/>
          </a:xfrm>
          <a:prstGeom prst="rect">
            <a:avLst/>
          </a:prstGeom>
          <a:noFill/>
        </p:spPr>
        <p:txBody>
          <a:bodyPr wrap="none" rtlCol="0">
            <a:spAutoFit/>
          </a:bodyPr>
          <a:lstStyle/>
          <a:p>
            <a:r>
              <a:rPr lang="en-US" sz="2000" dirty="0" smtClean="0">
                <a:latin typeface="Berlin Sans FB" pitchFamily="34" charset="0"/>
              </a:rPr>
              <a:t>RAHUL MALAKAR</a:t>
            </a:r>
          </a:p>
          <a:p>
            <a:r>
              <a:rPr lang="en-US" sz="2000" dirty="0" smtClean="0">
                <a:latin typeface="Berlin Sans FB" pitchFamily="34" charset="0"/>
              </a:rPr>
              <a:t>ASST. PROFESSOR,</a:t>
            </a:r>
          </a:p>
          <a:p>
            <a:r>
              <a:rPr lang="en-US" sz="2000" dirty="0" smtClean="0">
                <a:latin typeface="Berlin Sans FB" pitchFamily="34" charset="0"/>
              </a:rPr>
              <a:t>DEPT. OF BOTANY,</a:t>
            </a:r>
          </a:p>
          <a:p>
            <a:r>
              <a:rPr lang="en-US" sz="2000" dirty="0" smtClean="0">
                <a:latin typeface="Berlin Sans FB" pitchFamily="34" charset="0"/>
              </a:rPr>
              <a:t>MANGALDAI COLLEGE</a:t>
            </a:r>
            <a:endParaRPr lang="en-US" sz="2000" dirty="0">
              <a:latin typeface="Berlin Sans FB" pitchFamily="34" charset="0"/>
            </a:endParaRPr>
          </a:p>
        </p:txBody>
      </p:sp>
    </p:spTree>
    <p:extLst>
      <p:ext uri="{BB962C8B-B14F-4D97-AF65-F5344CB8AC3E}">
        <p14:creationId xmlns:p14="http://schemas.microsoft.com/office/powerpoint/2010/main" val="129878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733800" y="381000"/>
            <a:ext cx="5105400" cy="5821363"/>
          </a:xfrm>
        </p:spPr>
        <p:txBody>
          <a:bodyPr>
            <a:normAutofit fontScale="85000" lnSpcReduction="20000"/>
          </a:bodyPr>
          <a:lstStyle/>
          <a:p>
            <a:pPr marL="0" indent="0">
              <a:buNone/>
            </a:pPr>
            <a:r>
              <a:rPr lang="en-US" dirty="0" smtClean="0">
                <a:latin typeface="Times New Roman" pitchFamily="18" charset="0"/>
                <a:cs typeface="Times New Roman" pitchFamily="18" charset="0"/>
              </a:rPr>
              <a:t>Fungi can also be classified as-</a:t>
            </a:r>
          </a:p>
          <a:p>
            <a:pPr marL="514350" indent="-514350">
              <a:buFont typeface="+mj-lt"/>
              <a:buAutoNum type="arabicPeriod"/>
            </a:pPr>
            <a:r>
              <a:rPr lang="en-US" b="1" dirty="0" smtClean="0">
                <a:latin typeface="Times New Roman" pitchFamily="18" charset="0"/>
                <a:cs typeface="Times New Roman" pitchFamily="18" charset="0"/>
              </a:rPr>
              <a:t>Obligate parasites</a:t>
            </a:r>
            <a:r>
              <a:rPr lang="en-US" dirty="0" smtClean="0">
                <a:latin typeface="Times New Roman" pitchFamily="18" charset="0"/>
                <a:cs typeface="Times New Roman" pitchFamily="18" charset="0"/>
              </a:rPr>
              <a:t>(grow only upon suitable living host tissues e.g. downy and powdery mildews) </a:t>
            </a:r>
          </a:p>
          <a:p>
            <a:pPr marL="514350" indent="-514350">
              <a:buFont typeface="+mj-lt"/>
              <a:buAutoNum type="arabicPeriod"/>
            </a:pPr>
            <a:r>
              <a:rPr lang="en-US" b="1" dirty="0" smtClean="0">
                <a:latin typeface="Times New Roman" pitchFamily="18" charset="0"/>
                <a:cs typeface="Times New Roman" pitchFamily="18" charset="0"/>
              </a:rPr>
              <a:t>Facultative saprophytes </a:t>
            </a:r>
            <a:r>
              <a:rPr lang="en-US" dirty="0" smtClean="0">
                <a:latin typeface="Times New Roman" pitchFamily="18" charset="0"/>
                <a:cs typeface="Times New Roman" pitchFamily="18" charset="0"/>
              </a:rPr>
              <a:t>(normally parasitic but at emergent conditions may act as saprophytes e.g. </a:t>
            </a:r>
            <a:r>
              <a:rPr lang="en-US" i="1" dirty="0" err="1" smtClean="0">
                <a:latin typeface="Times New Roman" pitchFamily="18" charset="0"/>
                <a:cs typeface="Times New Roman" pitchFamily="18" charset="0"/>
              </a:rPr>
              <a:t>Phytophthora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infestans</a:t>
            </a:r>
            <a:r>
              <a:rPr lang="en-US" dirty="0" smtClean="0">
                <a:latin typeface="Times New Roman" pitchFamily="18" charset="0"/>
                <a:cs typeface="Times New Roman" pitchFamily="18" charset="0"/>
              </a:rPr>
              <a:t>)</a:t>
            </a:r>
          </a:p>
          <a:p>
            <a:pPr marL="514350" indent="-514350">
              <a:buFont typeface="+mj-lt"/>
              <a:buAutoNum type="arabicPeriod"/>
            </a:pPr>
            <a:r>
              <a:rPr lang="en-US" b="1" dirty="0" smtClean="0">
                <a:latin typeface="Times New Roman" pitchFamily="18" charset="0"/>
                <a:cs typeface="Times New Roman" pitchFamily="18" charset="0"/>
              </a:rPr>
              <a:t>Facultative parasites</a:t>
            </a:r>
            <a:r>
              <a:rPr lang="en-US" dirty="0" smtClean="0">
                <a:latin typeface="Times New Roman" pitchFamily="18" charset="0"/>
                <a:cs typeface="Times New Roman" pitchFamily="18" charset="0"/>
              </a:rPr>
              <a:t>(normally saprophyte but at emergent conditions may act as parasites e.g. </a:t>
            </a:r>
            <a:r>
              <a:rPr lang="en-US" i="1" dirty="0" smtClean="0">
                <a:latin typeface="Times New Roman" pitchFamily="18" charset="0"/>
                <a:cs typeface="Times New Roman" pitchFamily="18" charset="0"/>
              </a:rPr>
              <a:t>Botrytis </a:t>
            </a:r>
            <a:r>
              <a:rPr lang="en-US" i="1" dirty="0" err="1" smtClean="0">
                <a:latin typeface="Times New Roman" pitchFamily="18" charset="0"/>
                <a:cs typeface="Times New Roman" pitchFamily="18" charset="0"/>
              </a:rPr>
              <a:t>cinerea</a:t>
            </a:r>
            <a:r>
              <a:rPr lang="en-US"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p>
          <a:p>
            <a:pPr marL="514350" indent="-514350">
              <a:buFont typeface="+mj-lt"/>
              <a:buAutoNum type="arabicPeriod"/>
            </a:pPr>
            <a:r>
              <a:rPr lang="en-US" b="1" dirty="0" smtClean="0">
                <a:latin typeface="Times New Roman" pitchFamily="18" charset="0"/>
                <a:cs typeface="Times New Roman" pitchFamily="18" charset="0"/>
              </a:rPr>
              <a:t>Obligate Saprophytes</a:t>
            </a:r>
            <a:r>
              <a:rPr lang="en-US" dirty="0" smtClean="0">
                <a:latin typeface="Times New Roman" pitchFamily="18" charset="0"/>
                <a:cs typeface="Times New Roman" pitchFamily="18" charset="0"/>
              </a:rPr>
              <a:t>(strictly saprophytic e.g. </a:t>
            </a:r>
            <a:r>
              <a:rPr lang="en-US" i="1" dirty="0" err="1">
                <a:latin typeface="Times New Roman" pitchFamily="18" charset="0"/>
                <a:cs typeface="Times New Roman" pitchFamily="18" charset="0"/>
              </a:rPr>
              <a:t>M</a:t>
            </a:r>
            <a:r>
              <a:rPr lang="en-US" i="1" dirty="0" err="1" smtClean="0">
                <a:latin typeface="Times New Roman" pitchFamily="18" charset="0"/>
                <a:cs typeface="Times New Roman" pitchFamily="18" charset="0"/>
              </a:rPr>
              <a:t>ucor</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TextBox 3"/>
          <p:cNvSpPr txBox="1"/>
          <p:nvPr/>
        </p:nvSpPr>
        <p:spPr>
          <a:xfrm>
            <a:off x="228600" y="6248400"/>
            <a:ext cx="8839200" cy="369332"/>
          </a:xfrm>
          <a:prstGeom prst="rect">
            <a:avLst/>
          </a:prstGeom>
          <a:noFill/>
        </p:spPr>
        <p:txBody>
          <a:bodyPr wrap="square" rtlCol="0">
            <a:spAutoFit/>
          </a:bodyPr>
          <a:lstStyle/>
          <a:p>
            <a:r>
              <a:rPr lang="en-US" dirty="0" smtClean="0">
                <a:latin typeface="Times New Roman" pitchFamily="18" charset="0"/>
                <a:cs typeface="Times New Roman" pitchFamily="18" charset="0"/>
              </a:rPr>
              <a:t>According to damage done to the host plant</a:t>
            </a:r>
            <a:r>
              <a:rPr lang="en-US" b="1" dirty="0" smtClean="0">
                <a:latin typeface="Times New Roman" pitchFamily="18" charset="0"/>
                <a:cs typeface="Times New Roman" pitchFamily="18" charset="0"/>
              </a:rPr>
              <a:t>-Destructive Parasites </a:t>
            </a:r>
            <a:r>
              <a:rPr lang="en-US" dirty="0" smtClean="0">
                <a:latin typeface="Times New Roman" pitchFamily="18" charset="0"/>
                <a:cs typeface="Times New Roman" pitchFamily="18" charset="0"/>
              </a:rPr>
              <a:t>and</a:t>
            </a:r>
            <a:r>
              <a:rPr lang="en-US" b="1" dirty="0" smtClean="0">
                <a:latin typeface="Times New Roman" pitchFamily="18" charset="0"/>
                <a:cs typeface="Times New Roman" pitchFamily="18" charset="0"/>
              </a:rPr>
              <a:t> Balanced Parasites</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609600"/>
            <a:ext cx="3275733"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2362200"/>
            <a:ext cx="3275734"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2" y="4218709"/>
            <a:ext cx="19050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6535" y="4218709"/>
            <a:ext cx="167640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09505" y="1838098"/>
            <a:ext cx="1832553" cy="369332"/>
          </a:xfrm>
          <a:prstGeom prst="rect">
            <a:avLst/>
          </a:prstGeom>
          <a:noFill/>
        </p:spPr>
        <p:txBody>
          <a:bodyPr wrap="none" rtlCol="0">
            <a:spAutoFit/>
          </a:bodyPr>
          <a:lstStyle/>
          <a:p>
            <a:r>
              <a:rPr lang="en-US" dirty="0" smtClean="0">
                <a:latin typeface="Times New Roman" pitchFamily="18" charset="0"/>
                <a:cs typeface="Times New Roman" pitchFamily="18" charset="0"/>
              </a:rPr>
              <a:t>powdery mildews</a:t>
            </a:r>
            <a:endParaRPr lang="en-US" dirty="0"/>
          </a:p>
        </p:txBody>
      </p:sp>
      <p:sp>
        <p:nvSpPr>
          <p:cNvPr id="6" name="TextBox 5"/>
          <p:cNvSpPr txBox="1"/>
          <p:nvPr/>
        </p:nvSpPr>
        <p:spPr>
          <a:xfrm>
            <a:off x="1009505" y="3810000"/>
            <a:ext cx="2505814" cy="369332"/>
          </a:xfrm>
          <a:prstGeom prst="rect">
            <a:avLst/>
          </a:prstGeom>
          <a:noFill/>
        </p:spPr>
        <p:txBody>
          <a:bodyPr wrap="none" rtlCol="0">
            <a:spAutoFit/>
          </a:bodyPr>
          <a:lstStyle/>
          <a:p>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Phytophthora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infestans</a:t>
            </a:r>
            <a:endParaRPr lang="en-US" dirty="0"/>
          </a:p>
        </p:txBody>
      </p:sp>
      <p:sp>
        <p:nvSpPr>
          <p:cNvPr id="8" name="TextBox 7"/>
          <p:cNvSpPr txBox="1"/>
          <p:nvPr/>
        </p:nvSpPr>
        <p:spPr>
          <a:xfrm>
            <a:off x="124690" y="6032562"/>
            <a:ext cx="169718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Botrytis </a:t>
            </a:r>
            <a:r>
              <a:rPr lang="en-US" i="1" dirty="0" err="1" smtClean="0">
                <a:latin typeface="Times New Roman" pitchFamily="18" charset="0"/>
                <a:cs typeface="Times New Roman" pitchFamily="18" charset="0"/>
              </a:rPr>
              <a:t>cinerea</a:t>
            </a:r>
            <a:r>
              <a:rPr lang="en-US" i="1" dirty="0" smtClean="0">
                <a:latin typeface="Times New Roman" pitchFamily="18" charset="0"/>
                <a:cs typeface="Times New Roman" pitchFamily="18" charset="0"/>
              </a:rPr>
              <a:t> </a:t>
            </a:r>
            <a:endParaRPr lang="en-US" dirty="0"/>
          </a:p>
        </p:txBody>
      </p:sp>
      <p:sp>
        <p:nvSpPr>
          <p:cNvPr id="9" name="TextBox 8"/>
          <p:cNvSpPr txBox="1"/>
          <p:nvPr/>
        </p:nvSpPr>
        <p:spPr>
          <a:xfrm>
            <a:off x="2494625" y="6032562"/>
            <a:ext cx="800219" cy="369332"/>
          </a:xfrm>
          <a:prstGeom prst="rect">
            <a:avLst/>
          </a:prstGeom>
          <a:noFill/>
        </p:spPr>
        <p:txBody>
          <a:bodyPr wrap="none" rtlCol="0">
            <a:spAutoFit/>
          </a:bodyPr>
          <a:lstStyle/>
          <a:p>
            <a:r>
              <a:rPr lang="en-US" i="1" dirty="0" err="1" smtClean="0">
                <a:latin typeface="Times New Roman" pitchFamily="18" charset="0"/>
                <a:cs typeface="Times New Roman" pitchFamily="18" charset="0"/>
              </a:rPr>
              <a:t>Mucor</a:t>
            </a:r>
            <a:endParaRPr lang="en-US" dirty="0"/>
          </a:p>
        </p:txBody>
      </p:sp>
    </p:spTree>
    <p:extLst>
      <p:ext uri="{BB962C8B-B14F-4D97-AF65-F5344CB8AC3E}">
        <p14:creationId xmlns:p14="http://schemas.microsoft.com/office/powerpoint/2010/main" val="2636929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6126162"/>
          </a:xfrm>
        </p:spPr>
        <p:txBody>
          <a:bodyPr/>
          <a:lstStyle/>
          <a:p>
            <a:endParaRPr lang="en-US" dirty="0"/>
          </a:p>
        </p:txBody>
      </p:sp>
      <p:sp>
        <p:nvSpPr>
          <p:cNvPr id="3" name="Content Placeholder 2"/>
          <p:cNvSpPr>
            <a:spLocks noGrp="1"/>
          </p:cNvSpPr>
          <p:nvPr>
            <p:ph idx="1"/>
          </p:nvPr>
        </p:nvSpPr>
        <p:spPr>
          <a:xfrm>
            <a:off x="457200" y="304800"/>
            <a:ext cx="4953000" cy="6248400"/>
          </a:xfrm>
        </p:spPr>
        <p:txBody>
          <a:bodyPr>
            <a:normAutofit fontScale="85000" lnSpcReduction="20000"/>
          </a:bodyPr>
          <a:lstStyle/>
          <a:p>
            <a:pPr marL="0" indent="0">
              <a:buNone/>
            </a:pPr>
            <a:r>
              <a:rPr lang="en-US" sz="3300" b="1" dirty="0" err="1" smtClean="0">
                <a:latin typeface="Times New Roman" pitchFamily="18" charset="0"/>
                <a:cs typeface="Times New Roman" pitchFamily="18" charset="0"/>
              </a:rPr>
              <a:t>Thallus</a:t>
            </a:r>
            <a:r>
              <a:rPr lang="en-US" sz="3300" b="1" dirty="0" smtClean="0">
                <a:latin typeface="Times New Roman" pitchFamily="18" charset="0"/>
                <a:cs typeface="Times New Roman" pitchFamily="18" charset="0"/>
              </a:rPr>
              <a:t> organization:</a:t>
            </a:r>
          </a:p>
          <a:p>
            <a:pPr marL="0" indent="0">
              <a:buNone/>
            </a:pPr>
            <a:r>
              <a:rPr lang="en-US" sz="3300" dirty="0" smtClean="0">
                <a:latin typeface="Times New Roman" pitchFamily="18" charset="0"/>
                <a:cs typeface="Times New Roman" pitchFamily="18" charset="0"/>
              </a:rPr>
              <a:t>             The vegetative phase of a fungus is a </a:t>
            </a:r>
            <a:r>
              <a:rPr lang="en-US" sz="3300" dirty="0" err="1" smtClean="0">
                <a:latin typeface="Times New Roman" pitchFamily="18" charset="0"/>
                <a:cs typeface="Times New Roman" pitchFamily="18" charset="0"/>
              </a:rPr>
              <a:t>thallus</a:t>
            </a:r>
            <a:r>
              <a:rPr lang="en-US" sz="3300" dirty="0" smtClean="0">
                <a:latin typeface="Times New Roman" pitchFamily="18" charset="0"/>
                <a:cs typeface="Times New Roman" pitchFamily="18" charset="0"/>
              </a:rPr>
              <a:t>. It may be unicellular or filamentous.</a:t>
            </a:r>
          </a:p>
          <a:p>
            <a:pPr marL="514350" indent="-514350">
              <a:buFont typeface="+mj-lt"/>
              <a:buAutoNum type="alphaLcParenR"/>
            </a:pPr>
            <a:r>
              <a:rPr lang="en-US" sz="3300" b="1" dirty="0" smtClean="0">
                <a:latin typeface="Times New Roman" pitchFamily="18" charset="0"/>
                <a:cs typeface="Times New Roman" pitchFamily="18" charset="0"/>
              </a:rPr>
              <a:t>Unicellular </a:t>
            </a:r>
            <a:r>
              <a:rPr lang="en-US" sz="3300" b="1" dirty="0" err="1" smtClean="0">
                <a:latin typeface="Times New Roman" pitchFamily="18" charset="0"/>
                <a:cs typeface="Times New Roman" pitchFamily="18" charset="0"/>
              </a:rPr>
              <a:t>Thallus</a:t>
            </a:r>
            <a:r>
              <a:rPr lang="en-US" sz="3300" b="1" dirty="0" smtClean="0">
                <a:latin typeface="Times New Roman" pitchFamily="18" charset="0"/>
                <a:cs typeface="Times New Roman" pitchFamily="18" charset="0"/>
              </a:rPr>
              <a:t>: </a:t>
            </a:r>
          </a:p>
          <a:p>
            <a:pPr marL="0" indent="0">
              <a:buNone/>
            </a:pPr>
            <a:r>
              <a:rPr lang="en-US" sz="3300" dirty="0" smtClean="0">
                <a:latin typeface="Times New Roman" pitchFamily="18" charset="0"/>
                <a:cs typeface="Times New Roman" pitchFamily="18" charset="0"/>
              </a:rPr>
              <a:t>In some lower fungi, the </a:t>
            </a:r>
            <a:r>
              <a:rPr lang="en-US" sz="3300" dirty="0" err="1" smtClean="0">
                <a:latin typeface="Times New Roman" pitchFamily="18" charset="0"/>
                <a:cs typeface="Times New Roman" pitchFamily="18" charset="0"/>
              </a:rPr>
              <a:t>thallus</a:t>
            </a:r>
            <a:r>
              <a:rPr lang="en-US" sz="3300" dirty="0" smtClean="0">
                <a:latin typeface="Times New Roman" pitchFamily="18" charset="0"/>
                <a:cs typeface="Times New Roman" pitchFamily="18" charset="0"/>
              </a:rPr>
              <a:t> is more or less a spherical, single-celled structure. At the time of reproduction, it becomes a reproductive unit which produces asexual or sexual cells. Such fungi are called </a:t>
            </a:r>
            <a:r>
              <a:rPr lang="en-US" sz="3300" b="1" dirty="0" err="1" smtClean="0">
                <a:latin typeface="Times New Roman" pitchFamily="18" charset="0"/>
                <a:cs typeface="Times New Roman" pitchFamily="18" charset="0"/>
              </a:rPr>
              <a:t>holocarpic</a:t>
            </a:r>
            <a:r>
              <a:rPr lang="en-US" sz="3300" b="1" dirty="0" smtClean="0">
                <a:latin typeface="Times New Roman" pitchFamily="18" charset="0"/>
                <a:cs typeface="Times New Roman" pitchFamily="18" charset="0"/>
              </a:rPr>
              <a:t> </a:t>
            </a:r>
            <a:r>
              <a:rPr lang="en-US" sz="3300" dirty="0" smtClean="0">
                <a:latin typeface="Times New Roman" pitchFamily="18" charset="0"/>
                <a:cs typeface="Times New Roman" pitchFamily="18" charset="0"/>
              </a:rPr>
              <a:t>fungi. </a:t>
            </a:r>
            <a:endParaRPr lang="en-US" sz="3300" dirty="0">
              <a:latin typeface="Times New Roman" pitchFamily="18" charset="0"/>
              <a:cs typeface="Times New Roman" pitchFamily="18" charset="0"/>
            </a:endParaRPr>
          </a:p>
          <a:p>
            <a:pPr marL="0" indent="0">
              <a:buNone/>
            </a:pPr>
            <a:r>
              <a:rPr lang="en-US" sz="3300" dirty="0" smtClean="0">
                <a:latin typeface="Times New Roman" pitchFamily="18" charset="0"/>
                <a:cs typeface="Times New Roman" pitchFamily="18" charset="0"/>
              </a:rPr>
              <a:t>e.g. Yeast, </a:t>
            </a:r>
            <a:r>
              <a:rPr lang="en-US" sz="3300" i="1" dirty="0" err="1">
                <a:latin typeface="Times New Roman" pitchFamily="18" charset="0"/>
                <a:cs typeface="Times New Roman" pitchFamily="18" charset="0"/>
              </a:rPr>
              <a:t>P</a:t>
            </a:r>
            <a:r>
              <a:rPr lang="en-US" sz="3300" i="1" dirty="0" err="1" smtClean="0">
                <a:latin typeface="Times New Roman" pitchFamily="18" charset="0"/>
                <a:cs typeface="Times New Roman" pitchFamily="18" charset="0"/>
              </a:rPr>
              <a:t>lasmodiphora</a:t>
            </a:r>
            <a:r>
              <a:rPr lang="en-US" sz="3300" dirty="0" smtClean="0">
                <a:latin typeface="Times New Roman" pitchFamily="18" charset="0"/>
                <a:cs typeface="Times New Roman" pitchFamily="18" charset="0"/>
              </a:rPr>
              <a:t> etc.</a:t>
            </a:r>
          </a:p>
          <a:p>
            <a:pPr marL="0" indent="0">
              <a:buNone/>
            </a:pPr>
            <a:endParaRPr lang="en-US" sz="3300" dirty="0">
              <a:latin typeface="Times New Roman" pitchFamily="18" charset="0"/>
              <a:cs typeface="Times New Roman" pitchFamily="18" charset="0"/>
            </a:endParaRPr>
          </a:p>
          <a:p>
            <a:pPr marL="0" indent="0">
              <a:buNone/>
            </a:pPr>
            <a:r>
              <a:rPr lang="en-US" dirty="0" smtClean="0"/>
              <a: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786" y="1600200"/>
            <a:ext cx="2696009" cy="201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786" y="4114800"/>
            <a:ext cx="26098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316228" y="3597625"/>
            <a:ext cx="670505" cy="369332"/>
          </a:xfrm>
          <a:prstGeom prst="rect">
            <a:avLst/>
          </a:prstGeom>
          <a:noFill/>
        </p:spPr>
        <p:txBody>
          <a:bodyPr wrap="none" rtlCol="0">
            <a:spAutoFit/>
          </a:bodyPr>
          <a:lstStyle/>
          <a:p>
            <a:r>
              <a:rPr lang="en-US" dirty="0" smtClean="0"/>
              <a:t>Yeast</a:t>
            </a:r>
            <a:endParaRPr lang="en-US" dirty="0"/>
          </a:p>
        </p:txBody>
      </p:sp>
      <p:sp>
        <p:nvSpPr>
          <p:cNvPr id="11" name="TextBox 10"/>
          <p:cNvSpPr txBox="1"/>
          <p:nvPr/>
        </p:nvSpPr>
        <p:spPr>
          <a:xfrm>
            <a:off x="6164200" y="5952898"/>
            <a:ext cx="1665841" cy="369332"/>
          </a:xfrm>
          <a:prstGeom prst="rect">
            <a:avLst/>
          </a:prstGeom>
          <a:noFill/>
        </p:spPr>
        <p:txBody>
          <a:bodyPr wrap="none" rtlCol="0">
            <a:spAutoFit/>
          </a:bodyPr>
          <a:lstStyle/>
          <a:p>
            <a:r>
              <a:rPr lang="en-US" i="1" dirty="0" err="1" smtClean="0">
                <a:latin typeface="Times New Roman" pitchFamily="18" charset="0"/>
                <a:cs typeface="Times New Roman" pitchFamily="18" charset="0"/>
              </a:rPr>
              <a:t>Plasmodiphora</a:t>
            </a:r>
            <a:r>
              <a:rPr lang="en-US" i="1" dirty="0" smtClean="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864618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81400" y="304800"/>
            <a:ext cx="5105400" cy="5821363"/>
          </a:xfrm>
        </p:spPr>
        <p:txBody>
          <a:bodyPr>
            <a:normAutofit fontScale="85000" lnSpcReduction="20000"/>
          </a:bodyPr>
          <a:lstStyle/>
          <a:p>
            <a:pPr marL="0" indent="0">
              <a:buNone/>
            </a:pPr>
            <a:r>
              <a:rPr lang="en-US" b="1" dirty="0" smtClean="0">
                <a:latin typeface="Times New Roman" pitchFamily="18" charset="0"/>
                <a:cs typeface="Times New Roman" pitchFamily="18" charset="0"/>
              </a:rPr>
              <a:t>b) Filamentous </a:t>
            </a:r>
            <a:r>
              <a:rPr lang="en-US" b="1" dirty="0" err="1" smtClean="0">
                <a:latin typeface="Times New Roman" pitchFamily="18" charset="0"/>
                <a:cs typeface="Times New Roman" pitchFamily="18" charset="0"/>
              </a:rPr>
              <a:t>Thallus</a:t>
            </a:r>
            <a:r>
              <a:rPr lang="en-US" b="1"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Majority of fungi have filamentous </a:t>
            </a:r>
            <a:r>
              <a:rPr lang="en-US" dirty="0" err="1" smtClean="0">
                <a:latin typeface="Times New Roman" pitchFamily="18" charset="0"/>
                <a:cs typeface="Times New Roman" pitchFamily="18" charset="0"/>
              </a:rPr>
              <a:t>thallus</a:t>
            </a:r>
            <a:r>
              <a:rPr lang="en-US" dirty="0" smtClean="0">
                <a:latin typeface="Times New Roman" pitchFamily="18" charset="0"/>
                <a:cs typeface="Times New Roman" pitchFamily="18" charset="0"/>
              </a:rPr>
              <a:t>. It originates through the germination of a spore. In some species, the spore on germination, produces only a short, tubular structure of limited growth called </a:t>
            </a:r>
            <a:r>
              <a:rPr lang="en-US" b="1" dirty="0" smtClean="0">
                <a:latin typeface="Times New Roman" pitchFamily="18" charset="0"/>
                <a:cs typeface="Times New Roman" pitchFamily="18" charset="0"/>
              </a:rPr>
              <a:t>hypha</a:t>
            </a:r>
            <a:r>
              <a:rPr lang="en-US" dirty="0" smtClean="0">
                <a:latin typeface="Times New Roman" pitchFamily="18" charset="0"/>
                <a:cs typeface="Times New Roman" pitchFamily="18" charset="0"/>
              </a:rPr>
              <a:t>. When spores of fungi produce many such kind of long, fine filaments they are called </a:t>
            </a:r>
            <a:r>
              <a:rPr lang="en-US" b="1" dirty="0" smtClean="0">
                <a:latin typeface="Times New Roman" pitchFamily="18" charset="0"/>
                <a:cs typeface="Times New Roman" pitchFamily="18" charset="0"/>
              </a:rPr>
              <a:t>hyphae</a:t>
            </a:r>
            <a:r>
              <a:rPr lang="en-US" dirty="0" smtClean="0">
                <a:latin typeface="Times New Roman" pitchFamily="18" charset="0"/>
                <a:cs typeface="Times New Roman" pitchFamily="18" charset="0"/>
              </a:rPr>
              <a:t>. Some of these hyphae at a certain stage of maturity, extend into the air and bear the reproductive bodies and rest spread over or within the substratum and continue the normal activities. Such fungi are called </a:t>
            </a:r>
            <a:r>
              <a:rPr lang="en-US" b="1" dirty="0" err="1" smtClean="0">
                <a:latin typeface="Times New Roman" pitchFamily="18" charset="0"/>
                <a:cs typeface="Times New Roman" pitchFamily="18" charset="0"/>
              </a:rPr>
              <a:t>eucarpic</a:t>
            </a:r>
            <a:r>
              <a:rPr lang="en-US" dirty="0" smtClean="0">
                <a:latin typeface="Times New Roman" pitchFamily="18" charset="0"/>
                <a:cs typeface="Times New Roman" pitchFamily="18" charset="0"/>
              </a:rPr>
              <a:t>. </a:t>
            </a:r>
          </a:p>
          <a:p>
            <a:pPr marL="0" indent="0">
              <a:buNone/>
            </a:pPr>
            <a:endParaRPr lang="en-US"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884" y="457200"/>
            <a:ext cx="2647066" cy="206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 y="3124200"/>
            <a:ext cx="27717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099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304800"/>
            <a:ext cx="8382000" cy="685800"/>
          </a:xfrm>
        </p:spPr>
        <p:txBody>
          <a:bodyPr>
            <a:noAutofit/>
          </a:bodyPr>
          <a:lstStyle/>
          <a:p>
            <a:pPr marL="0" indent="0">
              <a:buNone/>
            </a:pPr>
            <a:r>
              <a:rPr lang="en-US" sz="2400" dirty="0" smtClean="0">
                <a:latin typeface="Times New Roman" pitchFamily="18" charset="0"/>
                <a:cs typeface="Times New Roman" pitchFamily="18" charset="0"/>
              </a:rPr>
              <a:t>Collectively the hyphae comprise the vegetative body(</a:t>
            </a:r>
            <a:r>
              <a:rPr lang="en-US" sz="2400" dirty="0" err="1" smtClean="0">
                <a:latin typeface="Times New Roman" pitchFamily="18" charset="0"/>
                <a:cs typeface="Times New Roman" pitchFamily="18" charset="0"/>
              </a:rPr>
              <a:t>thallus</a:t>
            </a:r>
            <a:r>
              <a:rPr lang="en-US" sz="2400" dirty="0" smtClean="0">
                <a:latin typeface="Times New Roman" pitchFamily="18" charset="0"/>
                <a:cs typeface="Times New Roman" pitchFamily="18" charset="0"/>
              </a:rPr>
              <a:t>)of a fungus which is called the</a:t>
            </a:r>
            <a:r>
              <a:rPr lang="en-US" sz="2400" b="1" i="1"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mycelium</a:t>
            </a:r>
            <a:r>
              <a:rPr lang="en-US" sz="2400" dirty="0" smtClean="0">
                <a:latin typeface="Times New Roman" pitchFamily="18" charset="0"/>
                <a:cs typeface="Times New Roman" pitchFamily="18" charset="0"/>
              </a:rPr>
              <a:t>. The mycelium is a food procuring structure in the fungal life cycle. They carry on the general activity of a plant cell except photosynthesis </a:t>
            </a:r>
            <a:endParaRPr lang="en-US" sz="2400" dirty="0">
              <a:latin typeface="Times New Roman" pitchFamily="18" charset="0"/>
              <a:cs typeface="Times New Roman" pitchFamily="18" charset="0"/>
            </a:endParaRPr>
          </a:p>
        </p:txBody>
      </p:sp>
      <p:sp>
        <p:nvSpPr>
          <p:cNvPr id="4" name="TextBox 3"/>
          <p:cNvSpPr txBox="1"/>
          <p:nvPr/>
        </p:nvSpPr>
        <p:spPr>
          <a:xfrm>
            <a:off x="609600" y="2209800"/>
            <a:ext cx="3276600" cy="4585871"/>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Kinds of  Mycelia :</a:t>
            </a:r>
          </a:p>
          <a:p>
            <a:pPr marL="342900" indent="-342900">
              <a:buFont typeface="+mj-lt"/>
              <a:buAutoNum type="alphaUcPeriod"/>
            </a:pPr>
            <a:r>
              <a:rPr lang="en-US" sz="2400" b="1" dirty="0" err="1" smtClean="0">
                <a:latin typeface="Times New Roman" pitchFamily="18" charset="0"/>
                <a:cs typeface="Times New Roman" pitchFamily="18" charset="0"/>
              </a:rPr>
              <a:t>Aseptate</a:t>
            </a:r>
            <a:r>
              <a:rPr lang="en-US" sz="2400" b="1" dirty="0" smtClean="0">
                <a:latin typeface="Times New Roman" pitchFamily="18" charset="0"/>
                <a:cs typeface="Times New Roman" pitchFamily="18" charset="0"/>
              </a:rPr>
              <a:t> Mycelium</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Mycelia of some fungi lacks internal partitions of any kind . The hyphae are thus multinucleate and </a:t>
            </a:r>
            <a:r>
              <a:rPr lang="en-US" sz="2400" dirty="0" err="1" smtClean="0">
                <a:latin typeface="Times New Roman" pitchFamily="18" charset="0"/>
                <a:cs typeface="Times New Roman" pitchFamily="18" charset="0"/>
              </a:rPr>
              <a:t>aseptate</a:t>
            </a:r>
            <a:r>
              <a:rPr lang="en-US" sz="2400" dirty="0" smtClean="0">
                <a:latin typeface="Times New Roman" pitchFamily="18" charset="0"/>
                <a:cs typeface="Times New Roman" pitchFamily="18" charset="0"/>
              </a:rPr>
              <a:t>. The </a:t>
            </a:r>
            <a:r>
              <a:rPr lang="en-US" sz="2400" dirty="0" err="1" smtClean="0">
                <a:latin typeface="Times New Roman" pitchFamily="18" charset="0"/>
                <a:cs typeface="Times New Roman" pitchFamily="18" charset="0"/>
              </a:rPr>
              <a:t>aseptate</a:t>
            </a:r>
            <a:r>
              <a:rPr lang="en-US" sz="2400" dirty="0" smtClean="0">
                <a:latin typeface="Times New Roman" pitchFamily="18" charset="0"/>
                <a:cs typeface="Times New Roman" pitchFamily="18" charset="0"/>
              </a:rPr>
              <a:t>, multinucleate mycelium  is called </a:t>
            </a:r>
            <a:r>
              <a:rPr lang="en-US" sz="2400" b="1" dirty="0" err="1" smtClean="0">
                <a:latin typeface="Times New Roman" pitchFamily="18" charset="0"/>
                <a:cs typeface="Times New Roman" pitchFamily="18" charset="0"/>
              </a:rPr>
              <a:t>coenocytic</a:t>
            </a:r>
            <a:r>
              <a:rPr lang="en-US" sz="2400" dirty="0" smtClean="0">
                <a:latin typeface="Times New Roman" pitchFamily="18" charset="0"/>
                <a:cs typeface="Times New Roman" pitchFamily="18" charset="0"/>
              </a:rPr>
              <a:t> . E.g. Mycelia of </a:t>
            </a:r>
            <a:r>
              <a:rPr lang="en-US" sz="2400" dirty="0" err="1" smtClean="0">
                <a:latin typeface="Times New Roman" pitchFamily="18" charset="0"/>
                <a:cs typeface="Times New Roman" pitchFamily="18" charset="0"/>
              </a:rPr>
              <a:t>Phycomycetes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0" y="2209800"/>
            <a:ext cx="4546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43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7200" y="457200"/>
            <a:ext cx="3810000" cy="637097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B. </a:t>
            </a:r>
            <a:r>
              <a:rPr lang="en-US" sz="2400" b="1" dirty="0" err="1" smtClean="0">
                <a:latin typeface="Times New Roman" pitchFamily="18" charset="0"/>
                <a:cs typeface="Times New Roman" pitchFamily="18" charset="0"/>
              </a:rPr>
              <a:t>Septate</a:t>
            </a:r>
            <a:r>
              <a:rPr lang="en-US" sz="2400" b="1" dirty="0" smtClean="0">
                <a:latin typeface="Times New Roman" pitchFamily="18" charset="0"/>
                <a:cs typeface="Times New Roman" pitchFamily="18" charset="0"/>
              </a:rPr>
              <a:t> Mycelium</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Mycelia of </a:t>
            </a:r>
            <a:r>
              <a:rPr lang="en-US" sz="2400" dirty="0" err="1" smtClean="0">
                <a:latin typeface="Times New Roman" pitchFamily="18" charset="0"/>
                <a:cs typeface="Times New Roman" pitchFamily="18" charset="0"/>
              </a:rPr>
              <a:t>Ascomycetes</a:t>
            </a:r>
            <a:r>
              <a:rPr lang="en-US" sz="2400" dirty="0" smtClean="0">
                <a:latin typeface="Times New Roman" pitchFamily="18" charset="0"/>
                <a:cs typeface="Times New Roman" pitchFamily="18" charset="0"/>
              </a:rPr>
              <a:t> and </a:t>
            </a:r>
            <a:r>
              <a:rPr lang="en-US" sz="2400" dirty="0" err="1" smtClean="0">
                <a:latin typeface="Times New Roman" pitchFamily="18" charset="0"/>
                <a:cs typeface="Times New Roman" pitchFamily="18" charset="0"/>
              </a:rPr>
              <a:t>Basidiomycetes</a:t>
            </a:r>
            <a:r>
              <a:rPr lang="en-US" sz="2400" dirty="0" smtClean="0">
                <a:latin typeface="Times New Roman" pitchFamily="18" charset="0"/>
                <a:cs typeface="Times New Roman" pitchFamily="18" charset="0"/>
              </a:rPr>
              <a:t> develop internal cress walls called the </a:t>
            </a:r>
            <a:r>
              <a:rPr lang="en-US" sz="2400" b="1" dirty="0" smtClean="0">
                <a:latin typeface="Times New Roman" pitchFamily="18" charset="0"/>
                <a:cs typeface="Times New Roman" pitchFamily="18" charset="0"/>
              </a:rPr>
              <a:t>septa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which divide the hyphae into segments. Septa appear at regular intervals behind the </a:t>
            </a:r>
            <a:r>
              <a:rPr lang="en-US" sz="2400" dirty="0" err="1" smtClean="0">
                <a:latin typeface="Times New Roman" pitchFamily="18" charset="0"/>
                <a:cs typeface="Times New Roman" pitchFamily="18" charset="0"/>
              </a:rPr>
              <a:t>hyphal</a:t>
            </a:r>
            <a:r>
              <a:rPr lang="en-US" sz="2400" dirty="0" smtClean="0">
                <a:latin typeface="Times New Roman" pitchFamily="18" charset="0"/>
                <a:cs typeface="Times New Roman" pitchFamily="18" charset="0"/>
              </a:rPr>
              <a:t> tip. The segments may be </a:t>
            </a:r>
            <a:r>
              <a:rPr lang="en-US" sz="2400" dirty="0" err="1" smtClean="0">
                <a:latin typeface="Times New Roman" pitchFamily="18" charset="0"/>
                <a:cs typeface="Times New Roman" pitchFamily="18" charset="0"/>
              </a:rPr>
              <a:t>uninucleate</a:t>
            </a:r>
            <a:r>
              <a:rPr lang="en-US" sz="2400" dirty="0" smtClean="0">
                <a:latin typeface="Times New Roman" pitchFamily="18" charset="0"/>
                <a:cs typeface="Times New Roman" pitchFamily="18" charset="0"/>
              </a:rPr>
              <a:t> or multinucleate. In a </a:t>
            </a:r>
            <a:r>
              <a:rPr lang="en-US" sz="2400" dirty="0" err="1" smtClean="0">
                <a:latin typeface="Times New Roman" pitchFamily="18" charset="0"/>
                <a:cs typeface="Times New Roman" pitchFamily="18" charset="0"/>
              </a:rPr>
              <a:t>septate</a:t>
            </a:r>
            <a:r>
              <a:rPr lang="en-US" sz="2400" dirty="0" smtClean="0">
                <a:latin typeface="Times New Roman" pitchFamily="18" charset="0"/>
                <a:cs typeface="Times New Roman" pitchFamily="18" charset="0"/>
              </a:rPr>
              <a:t> mycelium, the septa between the cells are transverse. Septa in </a:t>
            </a:r>
            <a:r>
              <a:rPr lang="en-US" sz="2400" dirty="0" err="1" smtClean="0">
                <a:latin typeface="Times New Roman" pitchFamily="18" charset="0"/>
                <a:cs typeface="Times New Roman" pitchFamily="18" charset="0"/>
              </a:rPr>
              <a:t>septate</a:t>
            </a:r>
            <a:r>
              <a:rPr lang="en-US" sz="2400" dirty="0" smtClean="0">
                <a:latin typeface="Times New Roman" pitchFamily="18" charset="0"/>
                <a:cs typeface="Times New Roman" pitchFamily="18" charset="0"/>
              </a:rPr>
              <a:t> mycelium are incomplete. Each has a central pore and rarely more than one pore. </a:t>
            </a:r>
          </a:p>
          <a:p>
            <a:endParaRPr lang="en-US" sz="2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3657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71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6632" y="2967335"/>
            <a:ext cx="36307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17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INTRODUCTION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753963"/>
            <a:ext cx="6096000" cy="6019800"/>
          </a:xfrm>
        </p:spPr>
        <p:txBody>
          <a:bodyPr>
            <a:normAutofit fontScale="70000" lnSpcReduction="20000"/>
          </a:bodyPr>
          <a:lstStyle/>
          <a:p>
            <a:pPr marL="0" indent="0">
              <a:buNone/>
            </a:pPr>
            <a:r>
              <a:rPr lang="en-US" dirty="0" smtClean="0">
                <a:latin typeface="Times New Roman" pitchFamily="18" charset="0"/>
                <a:cs typeface="Times New Roman" pitchFamily="18" charset="0"/>
              </a:rPr>
              <a:t>                                                </a:t>
            </a:r>
          </a:p>
          <a:p>
            <a:pPr marL="0" indent="0">
              <a:buNone/>
            </a:pPr>
            <a:endParaRPr lang="en-US" dirty="0"/>
          </a:p>
          <a:p>
            <a:pPr marL="0" indent="0">
              <a:buNone/>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Fungi, which is the plural form of Fungus ( Latin word </a:t>
            </a:r>
            <a:r>
              <a:rPr lang="en-US" sz="3400" b="1" dirty="0" err="1" smtClean="0">
                <a:latin typeface="Times New Roman" pitchFamily="18" charset="0"/>
                <a:cs typeface="Times New Roman" pitchFamily="18" charset="0"/>
              </a:rPr>
              <a:t>Fungour</a:t>
            </a:r>
            <a:r>
              <a:rPr lang="en-US" sz="3400" dirty="0" smtClean="0">
                <a:latin typeface="Times New Roman" pitchFamily="18" charset="0"/>
                <a:cs typeface="Times New Roman" pitchFamily="18" charset="0"/>
              </a:rPr>
              <a:t>- to flourish).</a:t>
            </a:r>
          </a:p>
          <a:p>
            <a:pPr marL="0" indent="0">
              <a:buNone/>
            </a:pP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                 Fungi are simple nonvascular, achlorophyllous , heterotrophic, spore bearing eukaryotes with a distinct cell wall made of fungus cellulose and chitin and having glycogen as reserve food. About 5100 genera and more than 50,000 species of fungi are known today.</a:t>
            </a:r>
          </a:p>
          <a:p>
            <a:pPr marL="0" indent="0">
              <a:buNone/>
            </a:pPr>
            <a:r>
              <a:rPr lang="en-US" sz="3400" dirty="0" smtClean="0">
                <a:latin typeface="Times New Roman" pitchFamily="18" charset="0"/>
                <a:cs typeface="Times New Roman" pitchFamily="18" charset="0"/>
              </a:rPr>
              <a:t>                   </a:t>
            </a:r>
            <a:r>
              <a:rPr lang="en-US" sz="3400" b="1" dirty="0" smtClean="0">
                <a:latin typeface="Times New Roman" pitchFamily="18" charset="0"/>
                <a:cs typeface="Times New Roman" pitchFamily="18" charset="0"/>
              </a:rPr>
              <a:t>Mycology</a:t>
            </a:r>
            <a:r>
              <a:rPr lang="en-US" sz="3400" dirty="0" smtClean="0">
                <a:latin typeface="Times New Roman" pitchFamily="18" charset="0"/>
                <a:cs typeface="Times New Roman" pitchFamily="18" charset="0"/>
              </a:rPr>
              <a:t> – Study of fungi ( </a:t>
            </a:r>
            <a:r>
              <a:rPr lang="en-US" sz="3400" b="1" dirty="0" smtClean="0">
                <a:latin typeface="Times New Roman" pitchFamily="18" charset="0"/>
                <a:cs typeface="Times New Roman" pitchFamily="18" charset="0"/>
              </a:rPr>
              <a:t>Mycologist</a:t>
            </a:r>
            <a:r>
              <a:rPr lang="en-US" sz="3400" dirty="0" smtClean="0">
                <a:latin typeface="Times New Roman" pitchFamily="18" charset="0"/>
                <a:cs typeface="Times New Roman" pitchFamily="18" charset="0"/>
              </a:rPr>
              <a:t>- scientist who studies mainly about fungi)</a:t>
            </a:r>
          </a:p>
          <a:p>
            <a:pPr marL="0" indent="0">
              <a:buNone/>
            </a:pPr>
            <a:endParaRPr lang="en-US" sz="3400" dirty="0" smtClean="0">
              <a:latin typeface="Times New Roman" pitchFamily="18" charset="0"/>
              <a:cs typeface="Times New Roman" pitchFamily="18" charset="0"/>
            </a:endParaRPr>
          </a:p>
          <a:p>
            <a:pPr marL="0" indent="0">
              <a:buNone/>
            </a:pPr>
            <a:r>
              <a:rPr lang="en-US" sz="3400" dirty="0" smtClean="0">
                <a:latin typeface="Times New Roman" pitchFamily="18" charset="0"/>
                <a:cs typeface="Times New Roman" pitchFamily="18" charset="0"/>
              </a:rPr>
              <a:t>Father of Mycology- </a:t>
            </a:r>
            <a:r>
              <a:rPr lang="en-US" sz="3400" b="1" dirty="0" smtClean="0">
                <a:latin typeface="Times New Roman" pitchFamily="18" charset="0"/>
                <a:cs typeface="Times New Roman" pitchFamily="18" charset="0"/>
              </a:rPr>
              <a:t>Pier </a:t>
            </a:r>
            <a:r>
              <a:rPr lang="en-US" sz="3400" b="1" dirty="0" err="1" smtClean="0">
                <a:latin typeface="Times New Roman" pitchFamily="18" charset="0"/>
                <a:cs typeface="Times New Roman" pitchFamily="18" charset="0"/>
              </a:rPr>
              <a:t>Antanio</a:t>
            </a:r>
            <a:r>
              <a:rPr lang="en-US" sz="3400" b="1" dirty="0" smtClean="0">
                <a:latin typeface="Times New Roman" pitchFamily="18" charset="0"/>
                <a:cs typeface="Times New Roman" pitchFamily="18" charset="0"/>
              </a:rPr>
              <a:t> </a:t>
            </a:r>
            <a:r>
              <a:rPr lang="en-US" sz="3400" b="1" dirty="0" err="1" smtClean="0">
                <a:latin typeface="Times New Roman" pitchFamily="18" charset="0"/>
                <a:cs typeface="Times New Roman" pitchFamily="18" charset="0"/>
              </a:rPr>
              <a:t>Micheli</a:t>
            </a:r>
            <a:r>
              <a:rPr lang="en-US" sz="3400" b="1"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 book:</a:t>
            </a:r>
            <a:r>
              <a:rPr lang="en-US" sz="3400" b="1" i="1" dirty="0" smtClean="0">
                <a:latin typeface="Times New Roman" pitchFamily="18" charset="0"/>
                <a:cs typeface="Times New Roman" pitchFamily="18" charset="0"/>
              </a:rPr>
              <a:t> Nova </a:t>
            </a:r>
            <a:r>
              <a:rPr lang="en-US" sz="3400" b="1" i="1" dirty="0" err="1" smtClean="0">
                <a:latin typeface="Times New Roman" pitchFamily="18" charset="0"/>
                <a:cs typeface="Times New Roman" pitchFamily="18" charset="0"/>
              </a:rPr>
              <a:t>Planterum</a:t>
            </a:r>
            <a:r>
              <a:rPr lang="en-US" sz="3400" b="1" i="1" dirty="0" smtClean="0">
                <a:latin typeface="Times New Roman" pitchFamily="18" charset="0"/>
                <a:cs typeface="Times New Roman" pitchFamily="18" charset="0"/>
              </a:rPr>
              <a:t> Genera</a:t>
            </a:r>
            <a:r>
              <a:rPr lang="en-US" sz="3400" dirty="0" smtClean="0">
                <a:latin typeface="Times New Roman" pitchFamily="18" charset="0"/>
                <a:cs typeface="Times New Roman" pitchFamily="18" charset="0"/>
              </a:rPr>
              <a:t>)</a:t>
            </a:r>
          </a:p>
          <a:p>
            <a:pPr marL="0" indent="0">
              <a:buNone/>
            </a:pPr>
            <a:endParaRPr lang="en-US" sz="3400" dirty="0" smtClean="0">
              <a:latin typeface="Times New Roman" pitchFamily="18" charset="0"/>
              <a:cs typeface="Times New Roman" pitchFamily="18" charset="0"/>
            </a:endParaRPr>
          </a:p>
          <a:p>
            <a:pPr marL="0" indent="0">
              <a:buNone/>
            </a:pPr>
            <a:r>
              <a:rPr lang="en-US" sz="3400" dirty="0" smtClean="0">
                <a:latin typeface="Times New Roman" pitchFamily="18" charset="0"/>
                <a:cs typeface="Times New Roman" pitchFamily="18" charset="0"/>
              </a:rPr>
              <a:t>Father of systematic mycology- </a:t>
            </a:r>
            <a:r>
              <a:rPr lang="en-US" sz="3400" b="1" dirty="0" smtClean="0">
                <a:latin typeface="Times New Roman" pitchFamily="18" charset="0"/>
                <a:cs typeface="Times New Roman" pitchFamily="18" charset="0"/>
              </a:rPr>
              <a:t>E.M. Fries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752600"/>
            <a:ext cx="1733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495800"/>
            <a:ext cx="177165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227456" y="4119541"/>
            <a:ext cx="1687944"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P.A. MICHELI</a:t>
            </a:r>
            <a:endParaRPr lang="en-US" sz="1400" b="1" dirty="0">
              <a:latin typeface="Times New Roman" pitchFamily="18" charset="0"/>
              <a:cs typeface="Times New Roman" pitchFamily="18" charset="0"/>
            </a:endParaRPr>
          </a:p>
        </p:txBody>
      </p:sp>
      <p:sp>
        <p:nvSpPr>
          <p:cNvPr id="5" name="TextBox 4"/>
          <p:cNvSpPr txBox="1"/>
          <p:nvPr/>
        </p:nvSpPr>
        <p:spPr>
          <a:xfrm>
            <a:off x="7297918" y="6619875"/>
            <a:ext cx="1138453" cy="307777"/>
          </a:xfrm>
          <a:prstGeom prst="rect">
            <a:avLst/>
          </a:prstGeom>
          <a:noFill/>
        </p:spPr>
        <p:txBody>
          <a:bodyPr wrap="none" rtlCol="0">
            <a:spAutoFit/>
          </a:bodyPr>
          <a:lstStyle/>
          <a:p>
            <a:r>
              <a:rPr lang="en-US" sz="1400" b="1" dirty="0" smtClean="0">
                <a:latin typeface="Times New Roman" pitchFamily="18" charset="0"/>
                <a:cs typeface="Times New Roman" pitchFamily="18" charset="0"/>
              </a:rPr>
              <a:t>E.M. FRIES</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80973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304800"/>
            <a:ext cx="8229600" cy="6553200"/>
          </a:xfrm>
        </p:spPr>
        <p:txBody>
          <a:bodyPr>
            <a:normAutofit fontScale="85000" lnSpcReduction="20000"/>
          </a:bodyPr>
          <a:lstStyle/>
          <a:p>
            <a:pPr>
              <a:buFont typeface="Wingdings" pitchFamily="2" charset="2"/>
              <a:buChar char="v"/>
            </a:pPr>
            <a:r>
              <a:rPr lang="en-US" b="1" dirty="0" smtClean="0">
                <a:latin typeface="Times New Roman" pitchFamily="18" charset="0"/>
                <a:cs typeface="Times New Roman" pitchFamily="18" charset="0"/>
              </a:rPr>
              <a:t>General characteristics of fungi:</a:t>
            </a:r>
          </a:p>
          <a:p>
            <a:pPr marL="0" indent="0">
              <a:buNone/>
            </a:pPr>
            <a:r>
              <a:rPr lang="en-US" dirty="0" smtClean="0">
                <a:latin typeface="Times New Roman" pitchFamily="18" charset="0"/>
                <a:cs typeface="Times New Roman" pitchFamily="18" charset="0"/>
              </a:rPr>
              <a:t>1. Fungi are cosmopolitan in distribution i.e., they can grow in any place where life is possible.</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2. They are heterotrophic in nature due to the absence of chlorophyll. On the basis of their mode of nutrition, they may be parasite, saprophyte or </a:t>
            </a:r>
            <a:r>
              <a:rPr lang="en-US" dirty="0" err="1" smtClean="0">
                <a:latin typeface="Times New Roman" pitchFamily="18" charset="0"/>
                <a:cs typeface="Times New Roman" pitchFamily="18" charset="0"/>
              </a:rPr>
              <a:t>symbionts</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3. The plant body may be unicellular (</a:t>
            </a:r>
            <a:r>
              <a:rPr lang="en-US" i="1" dirty="0" err="1" smtClean="0">
                <a:latin typeface="Times New Roman" pitchFamily="18" charset="0"/>
                <a:cs typeface="Times New Roman" pitchFamily="18" charset="0"/>
              </a:rPr>
              <a:t>Synchytrium</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Saccharomyces</a:t>
            </a:r>
            <a:r>
              <a:rPr lang="en-US" dirty="0" smtClean="0">
                <a:latin typeface="Times New Roman" pitchFamily="18" charset="0"/>
                <a:cs typeface="Times New Roman" pitchFamily="18" charset="0"/>
              </a:rPr>
              <a:t>) or filamen­tous (</a:t>
            </a:r>
            <a:r>
              <a:rPr lang="en-US" i="1" dirty="0" err="1" smtClean="0">
                <a:latin typeface="Times New Roman" pitchFamily="18" charset="0"/>
                <a:cs typeface="Times New Roman" pitchFamily="18" charset="0"/>
              </a:rPr>
              <a:t>Mucor</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Aspergillus</a:t>
            </a:r>
            <a:r>
              <a:rPr lang="en-US" dirty="0" smtClean="0">
                <a:latin typeface="Times New Roman" pitchFamily="18" charset="0"/>
                <a:cs typeface="Times New Roman" pitchFamily="18" charset="0"/>
              </a:rPr>
              <a:t>). The filament is known as </a:t>
            </a:r>
            <a:r>
              <a:rPr lang="en-US" b="1" dirty="0" smtClean="0">
                <a:latin typeface="Times New Roman" pitchFamily="18" charset="0"/>
                <a:cs typeface="Times New Roman" pitchFamily="18" charset="0"/>
              </a:rPr>
              <a:t>hypha</a:t>
            </a:r>
            <a:r>
              <a:rPr lang="en-US" dirty="0" smtClean="0">
                <a:latin typeface="Times New Roman" pitchFamily="18" charset="0"/>
                <a:cs typeface="Times New Roman" pitchFamily="18" charset="0"/>
              </a:rPr>
              <a:t> (plural, </a:t>
            </a:r>
            <a:r>
              <a:rPr lang="en-US" b="1" dirty="0" smtClean="0">
                <a:latin typeface="Times New Roman" pitchFamily="18" charset="0"/>
                <a:cs typeface="Times New Roman" pitchFamily="18" charset="0"/>
              </a:rPr>
              <a:t>hyphae</a:t>
            </a:r>
            <a:r>
              <a:rPr lang="en-US" dirty="0" smtClean="0">
                <a:latin typeface="Times New Roman" pitchFamily="18" charset="0"/>
                <a:cs typeface="Times New Roman" pitchFamily="18" charset="0"/>
              </a:rPr>
              <a:t>) and its entangled mass is known as </a:t>
            </a:r>
            <a:r>
              <a:rPr lang="en-US" b="1" dirty="0" smtClean="0">
                <a:latin typeface="Times New Roman" pitchFamily="18" charset="0"/>
                <a:cs typeface="Times New Roman" pitchFamily="18" charset="0"/>
              </a:rPr>
              <a:t>mycelium</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4. The hypha may be </a:t>
            </a:r>
            <a:r>
              <a:rPr lang="en-US" dirty="0" err="1" smtClean="0">
                <a:latin typeface="Times New Roman" pitchFamily="18" charset="0"/>
                <a:cs typeface="Times New Roman" pitchFamily="18" charset="0"/>
              </a:rPr>
              <a:t>aseptate</a:t>
            </a:r>
            <a:r>
              <a:rPr lang="en-US" dirty="0" smtClean="0">
                <a:latin typeface="Times New Roman" pitchFamily="18" charset="0"/>
                <a:cs typeface="Times New Roman" pitchFamily="18" charset="0"/>
              </a:rPr>
              <a:t> i.e., </a:t>
            </a:r>
            <a:r>
              <a:rPr lang="en-US" dirty="0" err="1" smtClean="0">
                <a:latin typeface="Times New Roman" pitchFamily="18" charset="0"/>
                <a:cs typeface="Times New Roman" pitchFamily="18" charset="0"/>
              </a:rPr>
              <a:t>coenocytic</a:t>
            </a:r>
            <a:r>
              <a:rPr lang="en-US" dirty="0" smtClean="0">
                <a:latin typeface="Times New Roman" pitchFamily="18" charset="0"/>
                <a:cs typeface="Times New Roman" pitchFamily="18" charset="0"/>
              </a:rPr>
              <a:t> (without septa and containing many nuclei) or </a:t>
            </a:r>
            <a:r>
              <a:rPr lang="en-US" dirty="0" err="1" smtClean="0">
                <a:latin typeface="Times New Roman" pitchFamily="18" charset="0"/>
                <a:cs typeface="Times New Roman" pitchFamily="18" charset="0"/>
              </a:rPr>
              <a:t>septate</a:t>
            </a:r>
            <a:r>
              <a:rPr lang="en-US" dirty="0" smtClean="0">
                <a:latin typeface="Times New Roman" pitchFamily="18" charset="0"/>
                <a:cs typeface="Times New Roman" pitchFamily="18" charset="0"/>
              </a:rPr>
              <a:t>. The </a:t>
            </a:r>
            <a:r>
              <a:rPr lang="en-US" dirty="0" err="1" smtClean="0">
                <a:latin typeface="Times New Roman" pitchFamily="18" charset="0"/>
                <a:cs typeface="Times New Roman" pitchFamily="18" charset="0"/>
              </a:rPr>
              <a:t>septate</a:t>
            </a:r>
            <a:r>
              <a:rPr lang="en-US" dirty="0" smtClean="0">
                <a:latin typeface="Times New Roman" pitchFamily="18" charset="0"/>
                <a:cs typeface="Times New Roman" pitchFamily="18" charset="0"/>
              </a:rPr>
              <a:t> mycelium in its cell may contain only one (</a:t>
            </a:r>
            <a:r>
              <a:rPr lang="en-US" dirty="0" err="1" smtClean="0">
                <a:latin typeface="Times New Roman" pitchFamily="18" charset="0"/>
                <a:cs typeface="Times New Roman" pitchFamily="18" charset="0"/>
              </a:rPr>
              <a:t>monokaryotic</a:t>
            </a:r>
            <a:r>
              <a:rPr lang="en-US" dirty="0" smtClean="0">
                <a:latin typeface="Times New Roman" pitchFamily="18" charset="0"/>
                <a:cs typeface="Times New Roman" pitchFamily="18" charset="0"/>
              </a:rPr>
              <a:t>), two (</a:t>
            </a:r>
            <a:r>
              <a:rPr lang="en-US" dirty="0" err="1" smtClean="0">
                <a:latin typeface="Times New Roman" pitchFamily="18" charset="0"/>
                <a:cs typeface="Times New Roman" pitchFamily="18" charset="0"/>
              </a:rPr>
              <a:t>dikaryotic</a:t>
            </a:r>
            <a:r>
              <a:rPr lang="en-US" dirty="0" smtClean="0">
                <a:latin typeface="Times New Roman" pitchFamily="18" charset="0"/>
                <a:cs typeface="Times New Roman" pitchFamily="18" charset="0"/>
              </a:rPr>
              <a:t>) or more nuclei.</a:t>
            </a:r>
          </a:p>
          <a:p>
            <a:pPr marL="0" indent="0">
              <a:buNone/>
            </a:pPr>
            <a:endParaRPr lang="en-US" dirty="0" smtClean="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90291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18656"/>
            <a:ext cx="8229600" cy="6310744"/>
          </a:xfrm>
        </p:spPr>
        <p:txBody>
          <a:bodyPr>
            <a:normAutofit fontScale="85000" lnSpcReduction="20000"/>
          </a:bodyPr>
          <a:lstStyle/>
          <a:p>
            <a:pPr marL="0" indent="0">
              <a:buNone/>
            </a:pPr>
            <a:r>
              <a:rPr lang="en-US" dirty="0" smtClean="0">
                <a:latin typeface="Times New Roman" pitchFamily="18" charset="0"/>
                <a:cs typeface="Times New Roman" pitchFamily="18" charset="0"/>
              </a:rPr>
              <a:t>5. The septa between the cell may have different types of pores: </a:t>
            </a:r>
            <a:r>
              <a:rPr lang="en-US" dirty="0" err="1" smtClean="0">
                <a:latin typeface="Times New Roman" pitchFamily="18" charset="0"/>
                <a:cs typeface="Times New Roman" pitchFamily="18" charset="0"/>
              </a:rPr>
              <a:t>micropore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Geotri</a:t>
            </a:r>
            <a:r>
              <a:rPr lang="en-US" dirty="0" smtClean="0">
                <a:latin typeface="Times New Roman" pitchFamily="18" charset="0"/>
                <a:cs typeface="Times New Roman" pitchFamily="18" charset="0"/>
              </a:rPr>
              <a:t>- chum), simple pore (most of the </a:t>
            </a:r>
            <a:r>
              <a:rPr lang="en-US" dirty="0" err="1" smtClean="0">
                <a:latin typeface="Times New Roman" pitchFamily="18" charset="0"/>
                <a:cs typeface="Times New Roman" pitchFamily="18" charset="0"/>
              </a:rPr>
              <a:t>Ascomycotina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Deuteromycotina</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dolipore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Basidiomycotina</a:t>
            </a:r>
            <a:r>
              <a:rPr lang="en-US" dirty="0" smtClean="0">
                <a:latin typeface="Times New Roman" pitchFamily="18" charset="0"/>
                <a:cs typeface="Times New Roman" pitchFamily="18" charset="0"/>
              </a:rPr>
              <a:t>, except rusts and smuts).</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6. The cells are surrounded by distinct cell wall (except slime molds), composed of fungal cellulose i.e., chitin; but in some lower fungi (members of </a:t>
            </a:r>
            <a:r>
              <a:rPr lang="en-US" dirty="0" err="1" smtClean="0">
                <a:latin typeface="Times New Roman" pitchFamily="18" charset="0"/>
                <a:cs typeface="Times New Roman" pitchFamily="18" charset="0"/>
              </a:rPr>
              <a:t>Oomycetes</a:t>
            </a:r>
            <a:r>
              <a:rPr lang="en-US" dirty="0" smtClean="0">
                <a:latin typeface="Times New Roman" pitchFamily="18" charset="0"/>
                <a:cs typeface="Times New Roman" pitchFamily="18" charset="0"/>
              </a:rPr>
              <a:t>), the cell wall is composed of cellulose or </a:t>
            </a:r>
            <a:r>
              <a:rPr lang="en-US" dirty="0" err="1" smtClean="0">
                <a:latin typeface="Times New Roman" pitchFamily="18" charset="0"/>
                <a:cs typeface="Times New Roman" pitchFamily="18" charset="0"/>
              </a:rPr>
              <a:t>glucan</a:t>
            </a:r>
            <a:r>
              <a:rPr lang="en-US" dirty="0" smtClean="0">
                <a:latin typeface="Times New Roman" pitchFamily="18" charset="0"/>
                <a:cs typeface="Times New Roman" pitchFamily="18" charset="0"/>
              </a:rPr>
              <a:t>.</a:t>
            </a:r>
          </a:p>
          <a:p>
            <a:pPr marL="0" indent="0">
              <a:buNone/>
            </a:pPr>
            <a:endParaRPr lang="en-US" dirty="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7. The cells generally contain </a:t>
            </a:r>
            <a:r>
              <a:rPr lang="en-US" dirty="0" err="1" smtClean="0">
                <a:latin typeface="Times New Roman" pitchFamily="18" charset="0"/>
                <a:cs typeface="Times New Roman" pitchFamily="18" charset="0"/>
              </a:rPr>
              <a:t>colourless</a:t>
            </a:r>
            <a:r>
              <a:rPr lang="en-US" dirty="0" smtClean="0">
                <a:latin typeface="Times New Roman" pitchFamily="18" charset="0"/>
                <a:cs typeface="Times New Roman" pitchFamily="18" charset="0"/>
              </a:rPr>
              <a:t> proto­plasm due to absence of chlorophyll, contai­ning nucleus, mitochondria, endoplasmic reti­culum, ribosomes, vesicle, </a:t>
            </a:r>
            <a:r>
              <a:rPr lang="en-US" dirty="0" err="1" smtClean="0">
                <a:latin typeface="Times New Roman" pitchFamily="18" charset="0"/>
                <a:cs typeface="Times New Roman" pitchFamily="18" charset="0"/>
              </a:rPr>
              <a:t>microbodies</a:t>
            </a:r>
            <a:r>
              <a:rPr lang="en-US" dirty="0" smtClean="0">
                <a:latin typeface="Times New Roman" pitchFamily="18" charset="0"/>
                <a:cs typeface="Times New Roman" pitchFamily="18" charset="0"/>
              </a:rPr>
              <a:t>, etc.</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8. The cells are haploid, </a:t>
            </a:r>
            <a:r>
              <a:rPr lang="en-US" dirty="0" err="1" smtClean="0">
                <a:latin typeface="Times New Roman" pitchFamily="18" charset="0"/>
                <a:cs typeface="Times New Roman" pitchFamily="18" charset="0"/>
              </a:rPr>
              <a:t>dikaryotic</a:t>
            </a:r>
            <a:r>
              <a:rPr lang="en-US" dirty="0" smtClean="0">
                <a:latin typeface="Times New Roman" pitchFamily="18" charset="0"/>
                <a:cs typeface="Times New Roman" pitchFamily="18" charset="0"/>
              </a:rPr>
              <a:t> or diploid. The diploid phase is ephemeral (short-lived).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487220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7086600"/>
          </a:xfrm>
        </p:spPr>
        <p:txBody>
          <a:bodyPr>
            <a:normAutofit fontScale="62500" lnSpcReduction="20000"/>
          </a:bodyPr>
          <a:lstStyle/>
          <a:p>
            <a:pPr marL="0" indent="0">
              <a:buNone/>
            </a:pPr>
            <a:r>
              <a:rPr lang="en-US" dirty="0" smtClean="0">
                <a:latin typeface="Times New Roman" pitchFamily="18" charset="0"/>
                <a:cs typeface="Times New Roman" pitchFamily="18" charset="0"/>
              </a:rPr>
              <a:t>9. In lower fungi like </a:t>
            </a:r>
            <a:r>
              <a:rPr lang="en-US" dirty="0" err="1" smtClean="0">
                <a:latin typeface="Times New Roman" pitchFamily="18" charset="0"/>
                <a:cs typeface="Times New Roman" pitchFamily="18" charset="0"/>
              </a:rPr>
              <a:t>Mastigomycotina</a:t>
            </a:r>
            <a:r>
              <a:rPr lang="en-US" dirty="0" smtClean="0">
                <a:latin typeface="Times New Roman" pitchFamily="18" charset="0"/>
                <a:cs typeface="Times New Roman" pitchFamily="18" charset="0"/>
              </a:rPr>
              <a:t>, the reproductive cells (zoospores and gametes) may be </a:t>
            </a:r>
            <a:r>
              <a:rPr lang="en-US" dirty="0" err="1" smtClean="0">
                <a:latin typeface="Times New Roman" pitchFamily="18" charset="0"/>
                <a:cs typeface="Times New Roman" pitchFamily="18" charset="0"/>
              </a:rPr>
              <a:t>uni</a:t>
            </a:r>
            <a:r>
              <a:rPr lang="en-US" dirty="0" smtClean="0">
                <a:latin typeface="Times New Roman" pitchFamily="18" charset="0"/>
                <a:cs typeface="Times New Roman" pitchFamily="18" charset="0"/>
              </a:rPr>
              <a:t>- or biflagellate, having whiplash and/or tinsel type of flagella. But in higher fungi like </a:t>
            </a:r>
            <a:r>
              <a:rPr lang="en-US" dirty="0" err="1" smtClean="0">
                <a:latin typeface="Times New Roman" pitchFamily="18" charset="0"/>
                <a:cs typeface="Times New Roman" pitchFamily="18" charset="0"/>
              </a:rPr>
              <a:t>Zygomycotina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Ascomycotina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Basidiomycotina</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Deuteromycotina</a:t>
            </a:r>
            <a:r>
              <a:rPr lang="en-US" dirty="0" smtClean="0">
                <a:latin typeface="Times New Roman" pitchFamily="18" charset="0"/>
                <a:cs typeface="Times New Roman" pitchFamily="18" charset="0"/>
              </a:rPr>
              <a:t>, motile cells never form at any stage.</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10. In response to functional need, the fungal mycelia are modified into different types such as: </a:t>
            </a:r>
            <a:r>
              <a:rPr lang="en-US" dirty="0" err="1" smtClean="0">
                <a:latin typeface="Times New Roman" pitchFamily="18" charset="0"/>
                <a:cs typeface="Times New Roman" pitchFamily="18" charset="0"/>
              </a:rPr>
              <a:t>Plectenchyma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Stroma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Rhizo</a:t>
            </a:r>
            <a:r>
              <a:rPr lang="en-US" dirty="0" smtClean="0">
                <a:latin typeface="Times New Roman" pitchFamily="18" charset="0"/>
                <a:cs typeface="Times New Roman" pitchFamily="18" charset="0"/>
              </a:rPr>
              <a:t>- morph, </a:t>
            </a:r>
            <a:r>
              <a:rPr lang="en-US" dirty="0" err="1" smtClean="0">
                <a:latin typeface="Times New Roman" pitchFamily="18" charset="0"/>
                <a:cs typeface="Times New Roman" pitchFamily="18" charset="0"/>
              </a:rPr>
              <a:t>Sclerotium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Hyphal</a:t>
            </a:r>
            <a:r>
              <a:rPr lang="en-US" dirty="0" smtClean="0">
                <a:latin typeface="Times New Roman" pitchFamily="18" charset="0"/>
                <a:cs typeface="Times New Roman" pitchFamily="18" charset="0"/>
              </a:rPr>
              <a:t> trap, </a:t>
            </a:r>
            <a:r>
              <a:rPr lang="en-US" dirty="0" err="1" smtClean="0">
                <a:latin typeface="Times New Roman" pitchFamily="18" charset="0"/>
                <a:cs typeface="Times New Roman" pitchFamily="18" charset="0"/>
              </a:rPr>
              <a:t>Appreso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rium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Haustorium</a:t>
            </a:r>
            <a:r>
              <a:rPr lang="en-US" dirty="0" smtClean="0">
                <a:latin typeface="Times New Roman" pitchFamily="18" charset="0"/>
                <a:cs typeface="Times New Roman" pitchFamily="18" charset="0"/>
              </a:rPr>
              <a:t>, etc.</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11. The unicellular fungi, where entire plant body becomes converted into reproductive unit, are known as </a:t>
            </a:r>
            <a:r>
              <a:rPr lang="en-US" dirty="0" err="1" smtClean="0">
                <a:latin typeface="Times New Roman" pitchFamily="18" charset="0"/>
                <a:cs typeface="Times New Roman" pitchFamily="18" charset="0"/>
              </a:rPr>
              <a:t>holocarpic</a:t>
            </a:r>
            <a:r>
              <a:rPr lang="en-US" dirty="0" smtClean="0">
                <a:latin typeface="Times New Roman" pitchFamily="18" charset="0"/>
                <a:cs typeface="Times New Roman" pitchFamily="18" charset="0"/>
              </a:rPr>
              <a:t> fungi (e.g., </a:t>
            </a:r>
            <a:r>
              <a:rPr lang="en-US" i="1" dirty="0" err="1" smtClean="0">
                <a:latin typeface="Times New Roman" pitchFamily="18" charset="0"/>
                <a:cs typeface="Times New Roman" pitchFamily="18" charset="0"/>
              </a:rPr>
              <a:t>Synchytrium</a:t>
            </a:r>
            <a:r>
              <a:rPr lang="en-US" i="1"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However, in many others, only a part of the </a:t>
            </a:r>
            <a:r>
              <a:rPr lang="en-US" dirty="0" err="1" smtClean="0">
                <a:latin typeface="Times New Roman" pitchFamily="18" charset="0"/>
                <a:cs typeface="Times New Roman" pitchFamily="18" charset="0"/>
              </a:rPr>
              <a:t>mycelial</a:t>
            </a:r>
            <a:r>
              <a:rPr lang="en-US" dirty="0" smtClean="0">
                <a:latin typeface="Times New Roman" pitchFamily="18" charset="0"/>
                <a:cs typeface="Times New Roman" pitchFamily="18" charset="0"/>
              </a:rPr>
              <a:t> plant body is con­verted into reproductive unit, thus they are called </a:t>
            </a:r>
            <a:r>
              <a:rPr lang="en-US" dirty="0" err="1" smtClean="0">
                <a:latin typeface="Times New Roman" pitchFamily="18" charset="0"/>
                <a:cs typeface="Times New Roman" pitchFamily="18" charset="0"/>
              </a:rPr>
              <a:t>eucarpic</a:t>
            </a:r>
            <a:r>
              <a:rPr lang="en-US" dirty="0" smtClean="0">
                <a:latin typeface="Times New Roman" pitchFamily="18" charset="0"/>
                <a:cs typeface="Times New Roman" pitchFamily="18" charset="0"/>
              </a:rPr>
              <a:t> fungi (e.g., </a:t>
            </a:r>
            <a:r>
              <a:rPr lang="en-US" i="1" dirty="0" err="1" smtClean="0">
                <a:latin typeface="Times New Roman" pitchFamily="18" charset="0"/>
                <a:cs typeface="Times New Roman" pitchFamily="18" charset="0"/>
              </a:rPr>
              <a:t>Pythium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Phytophthora</a:t>
            </a:r>
            <a:r>
              <a:rPr lang="en-US" i="1"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12. They reproduce by three means: Vegetative, asexual and sexual.</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(a) Vegetative reproduction takes place by fragmentation (</a:t>
            </a:r>
            <a:r>
              <a:rPr lang="en-US" i="1" dirty="0" err="1" smtClean="0">
                <a:latin typeface="Times New Roman" pitchFamily="18" charset="0"/>
                <a:cs typeface="Times New Roman" pitchFamily="18" charset="0"/>
              </a:rPr>
              <a:t>Mucor</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Penicillium</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Fusarium</a:t>
            </a:r>
            <a:r>
              <a:rPr lang="en-US" dirty="0" smtClean="0">
                <a:latin typeface="Times New Roman" pitchFamily="18" charset="0"/>
                <a:cs typeface="Times New Roman" pitchFamily="18" charset="0"/>
              </a:rPr>
              <a:t>), budding (</a:t>
            </a:r>
            <a:r>
              <a:rPr lang="en-US" i="1" dirty="0" smtClean="0">
                <a:latin typeface="Times New Roman" pitchFamily="18" charset="0"/>
                <a:cs typeface="Times New Roman" pitchFamily="18" charset="0"/>
              </a:rPr>
              <a:t>Saccharomyces</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Ustilago</a:t>
            </a:r>
            <a:r>
              <a:rPr lang="en-US" dirty="0" smtClean="0">
                <a:latin typeface="Times New Roman" pitchFamily="18" charset="0"/>
                <a:cs typeface="Times New Roman" pitchFamily="18" charset="0"/>
              </a:rPr>
              <a:t>) and fission (</a:t>
            </a:r>
            <a:r>
              <a:rPr lang="en-US" i="1" dirty="0" smtClean="0">
                <a:latin typeface="Times New Roman" pitchFamily="18" charset="0"/>
                <a:cs typeface="Times New Roman" pitchFamily="18" charset="0"/>
              </a:rPr>
              <a:t>Saccharomyces</a:t>
            </a:r>
            <a:r>
              <a:rPr lang="en-US" dirty="0" smtClean="0">
                <a:latin typeface="Times New Roman" pitchFamily="18" charset="0"/>
                <a:cs typeface="Times New Roman" pitchFamily="18" charset="0"/>
              </a:rPr>
              <a:t>).</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(b) Asexual reproduction takes place by different types of spores. These are zoospores (</a:t>
            </a:r>
            <a:r>
              <a:rPr lang="en-US" i="1" dirty="0" err="1" smtClean="0">
                <a:latin typeface="Times New Roman" pitchFamily="18" charset="0"/>
                <a:cs typeface="Times New Roman" pitchFamily="18" charset="0"/>
              </a:rPr>
              <a:t>Synchytrium</a:t>
            </a:r>
            <a:r>
              <a:rPr lang="en-US" dirty="0" smtClean="0">
                <a:latin typeface="Times New Roman" pitchFamily="18" charset="0"/>
                <a:cs typeface="Times New Roman" pitchFamily="18" charset="0"/>
              </a:rPr>
              <a:t>), conidia (</a:t>
            </a:r>
            <a:r>
              <a:rPr lang="en-US" i="1" dirty="0" err="1" smtClean="0">
                <a:latin typeface="Times New Roman" pitchFamily="18" charset="0"/>
                <a:cs typeface="Times New Roman" pitchFamily="18" charset="0"/>
              </a:rPr>
              <a:t>Pythium</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Aspergillus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oidia</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Rhizopus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chlamydospore</a:t>
            </a:r>
            <a:r>
              <a:rPr lang="en-US"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Fusarium</a:t>
            </a:r>
            <a:r>
              <a:rPr lang="en-US" dirty="0" smtClean="0">
                <a:latin typeface="Times New Roman" pitchFamily="18" charset="0"/>
                <a:cs typeface="Times New Roman" pitchFamily="18" charset="0"/>
              </a:rPr>
              <a:t>), etc. The spores may be unicellular (</a:t>
            </a:r>
            <a:r>
              <a:rPr lang="en-US" i="1" dirty="0" err="1" smtClean="0">
                <a:latin typeface="Times New Roman" pitchFamily="18" charset="0"/>
                <a:cs typeface="Times New Roman" pitchFamily="18" charset="0"/>
              </a:rPr>
              <a:t>Asper­gillus</a:t>
            </a:r>
            <a:r>
              <a:rPr lang="en-US" dirty="0" smtClean="0">
                <a:latin typeface="Times New Roman" pitchFamily="18" charset="0"/>
                <a:cs typeface="Times New Roman" pitchFamily="18" charset="0"/>
              </a:rPr>
              <a:t>) or multicellular (</a:t>
            </a:r>
            <a:r>
              <a:rPr lang="en-US" i="1" dirty="0" err="1" smtClean="0">
                <a:latin typeface="Times New Roman" pitchFamily="18" charset="0"/>
                <a:cs typeface="Times New Roman" pitchFamily="18" charset="0"/>
              </a:rPr>
              <a:t>Alternaria</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4169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28600"/>
            <a:ext cx="8229600" cy="5897563"/>
          </a:xfrm>
        </p:spPr>
        <p:txBody>
          <a:bodyPr>
            <a:normAutofit fontScale="92500" lnSpcReduction="10000"/>
          </a:bodyPr>
          <a:lstStyle/>
          <a:p>
            <a:pPr marL="0" indent="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Status of fungi in living system</a:t>
            </a:r>
          </a:p>
          <a:p>
            <a:pPr marL="0" indent="0">
              <a:buNone/>
            </a:pP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Tens of thousands of organisms, from mushrooms to mold to yeast, fall under the umbrella of fungi. Once thought simply to be plants, fungi have emerged as their own taxonomic kingdom. The various fungal species are diverse, with many unique properties: some innocuous, some useful and some harmful.</a:t>
            </a:r>
          </a:p>
          <a:p>
            <a:pPr marL="0" indent="0">
              <a:buNone/>
            </a:pPr>
            <a:r>
              <a:rPr lang="en-US" dirty="0" smtClean="0">
                <a:latin typeface="Times New Roman" pitchFamily="18" charset="0"/>
                <a:cs typeface="Times New Roman" pitchFamily="18" charset="0"/>
              </a:rPr>
              <a:t>                It has taken decades, as technology improved and scientific knowledge evolved, to appropriately classify this myriad group of organisms.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30851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7010400"/>
          </a:xfrm>
        </p:spPr>
        <p:txBody>
          <a:bodyPr>
            <a:noAutofit/>
          </a:bodyPr>
          <a:lstStyle/>
          <a:p>
            <a:pPr marL="0" indent="0">
              <a:buNone/>
            </a:pPr>
            <a:r>
              <a:rPr lang="en-US" sz="2800" dirty="0" smtClean="0">
                <a:latin typeface="Times New Roman" pitchFamily="18" charset="0"/>
                <a:cs typeface="Times New Roman" pitchFamily="18" charset="0"/>
              </a:rPr>
              <a:t>              As recently as the 1960s, fungi were considered plants. In fact, at that time all organisms were classified into only two groups or kingdoms: plants and animals. In a 1969 article published in the journal Science, ecologist Robert Whittaker explained the basis of this two-kingdom system. For many decades in history, the only living creatures humans observed around them were either the "rooted" plants that produced their own food, or motile animals that sought out their food. Thus mobility and the method of gaining nourishment became the criteria for a system of classification. "The animals moved and plants didn't, and that's how fungi got stuck with the plants," said Tom Volk, a professor of botany at the University of Wisconsin-La Crosse. </a:t>
            </a: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345428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304800"/>
            <a:ext cx="8229600" cy="6781800"/>
          </a:xfrm>
        </p:spPr>
        <p:txBody>
          <a:bodyPr>
            <a:normAutofit lnSpcReduction="10000"/>
          </a:bodyPr>
          <a:lstStyle/>
          <a:p>
            <a:pPr marL="0" lvl="0" indent="0">
              <a:buNone/>
            </a:pPr>
            <a:r>
              <a:rPr lang="en-US" sz="2400" dirty="0" smtClean="0">
                <a:solidFill>
                  <a:prstClr val="black"/>
                </a:solidFill>
                <a:latin typeface="Times New Roman" pitchFamily="18" charset="0"/>
                <a:cs typeface="Times New Roman" pitchFamily="18" charset="0"/>
              </a:rPr>
              <a:t>                  However</a:t>
            </a:r>
            <a:r>
              <a:rPr lang="en-US" sz="2400" dirty="0">
                <a:solidFill>
                  <a:prstClr val="black"/>
                </a:solidFill>
                <a:latin typeface="Times New Roman" pitchFamily="18" charset="0"/>
                <a:cs typeface="Times New Roman" pitchFamily="18" charset="0"/>
              </a:rPr>
              <a:t>, unlike plants, fungi do not contain the green pigment chlorophyll and therefore are incapable of photosynthesis. That is, they cannot generate their own food — carbohydrates — by using energy from light. This makes them more like animals in terms of their food habits. Fungi need to absorb nutrition from organic substances: compounds that contain carbon, like carbohydrates, fats, or proteins. </a:t>
            </a:r>
          </a:p>
          <a:p>
            <a:pPr marL="0" lvl="0" indent="0">
              <a:buNone/>
            </a:pPr>
            <a:r>
              <a:rPr lang="en-US" sz="2400" dirty="0" smtClean="0">
                <a:solidFill>
                  <a:prstClr val="black"/>
                </a:solidFill>
                <a:latin typeface="Times New Roman" pitchFamily="18" charset="0"/>
                <a:cs typeface="Times New Roman" pitchFamily="18" charset="0"/>
              </a:rPr>
              <a:t>                   Based </a:t>
            </a:r>
            <a:r>
              <a:rPr lang="en-US" sz="2400" dirty="0">
                <a:solidFill>
                  <a:prstClr val="black"/>
                </a:solidFill>
                <a:latin typeface="Times New Roman" pitchFamily="18" charset="0"/>
                <a:cs typeface="Times New Roman" pitchFamily="18" charset="0"/>
              </a:rPr>
              <a:t>on these and other properties, in 1969 Whittaker proposed that fungi become a separate kingdom as a part of a new five-kingdom system of classification. The proposed classification included a vast array of species. Among them, mushrooms, yeast, molds, slime molds, water molds, puffballs and mildews. </a:t>
            </a:r>
          </a:p>
          <a:p>
            <a:pPr marL="0" lvl="0" indent="0">
              <a:buNone/>
            </a:pPr>
            <a:r>
              <a:rPr lang="en-US" sz="2400" dirty="0" smtClean="0">
                <a:solidFill>
                  <a:prstClr val="black"/>
                </a:solidFill>
                <a:latin typeface="Times New Roman" pitchFamily="18" charset="0"/>
                <a:cs typeface="Times New Roman" pitchFamily="18" charset="0"/>
              </a:rPr>
              <a:t>                    Since </a:t>
            </a:r>
            <a:r>
              <a:rPr lang="en-US" sz="2400" dirty="0">
                <a:solidFill>
                  <a:prstClr val="black"/>
                </a:solidFill>
                <a:latin typeface="Times New Roman" pitchFamily="18" charset="0"/>
                <a:cs typeface="Times New Roman" pitchFamily="18" charset="0"/>
              </a:rPr>
              <a:t>then, the system of classification and the fungal kingdom have been further refined. For example, slime molds and water molds were shuttled off to a different kingdom. Today, the members of the kingdom Fungi are also known as the "true fungi."</a:t>
            </a:r>
            <a:endParaRPr lang="en-US" dirty="0"/>
          </a:p>
        </p:txBody>
      </p:sp>
    </p:spTree>
    <p:extLst>
      <p:ext uri="{BB962C8B-B14F-4D97-AF65-F5344CB8AC3E}">
        <p14:creationId xmlns:p14="http://schemas.microsoft.com/office/powerpoint/2010/main" val="217247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0"/>
            <a:ext cx="4876800" cy="7162800"/>
          </a:xfrm>
        </p:spPr>
        <p:txBody>
          <a:bodyPr>
            <a:normAutofit fontScale="70000" lnSpcReduction="20000"/>
          </a:bodyPr>
          <a:lstStyle/>
          <a:p>
            <a:pPr marL="0" indent="0">
              <a:buNone/>
            </a:pPr>
            <a:r>
              <a:rPr lang="en-US" b="1" dirty="0" smtClean="0">
                <a:latin typeface="Times New Roman" pitchFamily="18" charset="0"/>
                <a:cs typeface="Times New Roman" pitchFamily="18" charset="0"/>
              </a:rPr>
              <a:t>                            </a:t>
            </a:r>
          </a:p>
          <a:p>
            <a:pPr marL="0" indent="0">
              <a:buNone/>
            </a:pPr>
            <a:r>
              <a:rPr lang="en-US" sz="3400" b="1" dirty="0" smtClean="0">
                <a:latin typeface="Times New Roman" pitchFamily="18" charset="0"/>
                <a:cs typeface="Times New Roman" pitchFamily="18" charset="0"/>
              </a:rPr>
              <a:t>Habits or modes of life</a:t>
            </a:r>
          </a:p>
          <a:p>
            <a:pPr marL="0" indent="0">
              <a:buNone/>
            </a:pPr>
            <a:endParaRPr lang="en-US" sz="3400" b="1" dirty="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a:buFont typeface="Wingdings" pitchFamily="2" charset="2"/>
              <a:buChar char="Ø"/>
            </a:pPr>
            <a:r>
              <a:rPr lang="en-US" sz="3400" dirty="0" smtClean="0">
                <a:latin typeface="Times New Roman" pitchFamily="18" charset="0"/>
                <a:cs typeface="Times New Roman" pitchFamily="18" charset="0"/>
              </a:rPr>
              <a:t>Heterotrophs and mode of nutrition is heterotrophic.</a:t>
            </a:r>
          </a:p>
          <a:p>
            <a:pPr>
              <a:buFont typeface="Wingdings" pitchFamily="2" charset="2"/>
              <a:buChar char="Ø"/>
            </a:pPr>
            <a:r>
              <a:rPr lang="en-US" sz="3400" dirty="0" smtClean="0">
                <a:latin typeface="Times New Roman" pitchFamily="18" charset="0"/>
                <a:cs typeface="Times New Roman" pitchFamily="18" charset="0"/>
              </a:rPr>
              <a:t>Depend on the mode of nutrition, fungi are classified into- </a:t>
            </a:r>
          </a:p>
          <a:p>
            <a:pPr marL="514350" indent="-514350">
              <a:buFont typeface="+mj-lt"/>
              <a:buAutoNum type="alphaLcParenR"/>
            </a:pPr>
            <a:r>
              <a:rPr lang="en-US" sz="3400" b="1" dirty="0" smtClean="0">
                <a:latin typeface="Times New Roman" pitchFamily="18" charset="0"/>
                <a:cs typeface="Times New Roman" pitchFamily="18" charset="0"/>
              </a:rPr>
              <a:t>Saprophytes or Saprobes</a:t>
            </a:r>
            <a:r>
              <a:rPr lang="en-US" sz="3400" dirty="0" smtClean="0">
                <a:latin typeface="Times New Roman" pitchFamily="18" charset="0"/>
                <a:cs typeface="Times New Roman" pitchFamily="18" charset="0"/>
              </a:rPr>
              <a:t>(grow on dead organic matters). Saprophytic fungi e.g. molds, mushrooms, yeast, </a:t>
            </a:r>
            <a:r>
              <a:rPr lang="en-US" sz="3400" i="1" dirty="0" err="1">
                <a:latin typeface="Times New Roman" pitchFamily="18" charset="0"/>
                <a:cs typeface="Times New Roman" pitchFamily="18" charset="0"/>
              </a:rPr>
              <a:t>P</a:t>
            </a:r>
            <a:r>
              <a:rPr lang="en-US" sz="3400" i="1" dirty="0" err="1" smtClean="0">
                <a:latin typeface="Times New Roman" pitchFamily="18" charset="0"/>
                <a:cs typeface="Times New Roman" pitchFamily="18" charset="0"/>
              </a:rPr>
              <a:t>enicillium</a:t>
            </a:r>
            <a:r>
              <a:rPr lang="en-US" sz="3400"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Mucor</a:t>
            </a:r>
            <a:r>
              <a:rPr lang="en-US" sz="3400" dirty="0">
                <a:latin typeface="Times New Roman" pitchFamily="18" charset="0"/>
                <a:cs typeface="Times New Roman" pitchFamily="18" charset="0"/>
              </a:rPr>
              <a:t> </a:t>
            </a:r>
            <a:r>
              <a:rPr lang="en-US" sz="3400" dirty="0" smtClean="0">
                <a:latin typeface="Times New Roman" pitchFamily="18" charset="0"/>
                <a:cs typeface="Times New Roman" pitchFamily="18" charset="0"/>
              </a:rPr>
              <a:t>etc.</a:t>
            </a:r>
            <a:endParaRPr lang="en-US" sz="3400" i="1" dirty="0" smtClean="0">
              <a:latin typeface="Times New Roman" pitchFamily="18" charset="0"/>
              <a:cs typeface="Times New Roman" pitchFamily="18" charset="0"/>
            </a:endParaRPr>
          </a:p>
          <a:p>
            <a:pPr marL="514350" indent="-514350">
              <a:buFont typeface="+mj-lt"/>
              <a:buAutoNum type="alphaLcParenR"/>
            </a:pPr>
            <a:r>
              <a:rPr lang="en-US" sz="3400" b="1" dirty="0" smtClean="0">
                <a:latin typeface="Times New Roman" pitchFamily="18" charset="0"/>
                <a:cs typeface="Times New Roman" pitchFamily="18" charset="0"/>
              </a:rPr>
              <a:t>Parasites</a:t>
            </a:r>
            <a:r>
              <a:rPr lang="en-US" sz="3400" dirty="0" smtClean="0">
                <a:latin typeface="Times New Roman" pitchFamily="18" charset="0"/>
                <a:cs typeface="Times New Roman" pitchFamily="18" charset="0"/>
              </a:rPr>
              <a:t>( live in or on the living bodies of other organisms). Parasitic fungi e.g. rust, smuts etc.. parasitic fungi feed on host </a:t>
            </a:r>
            <a:r>
              <a:rPr lang="en-US" sz="3400" dirty="0" err="1" smtClean="0">
                <a:latin typeface="Times New Roman" pitchFamily="18" charset="0"/>
                <a:cs typeface="Times New Roman" pitchFamily="18" charset="0"/>
              </a:rPr>
              <a:t>suscept</a:t>
            </a:r>
            <a:r>
              <a:rPr lang="en-US" sz="3400" dirty="0" smtClean="0">
                <a:latin typeface="Times New Roman" pitchFamily="18" charset="0"/>
                <a:cs typeface="Times New Roman" pitchFamily="18" charset="0"/>
              </a:rPr>
              <a:t>. They may be:</a:t>
            </a:r>
          </a:p>
          <a:p>
            <a:pPr marL="571500" indent="-571500">
              <a:buFont typeface="+mj-lt"/>
              <a:buAutoNum type="romanUcPeriod"/>
            </a:pPr>
            <a:r>
              <a:rPr lang="en-US" sz="3400" b="1" dirty="0" err="1" smtClean="0">
                <a:latin typeface="Times New Roman" pitchFamily="18" charset="0"/>
                <a:cs typeface="Times New Roman" pitchFamily="18" charset="0"/>
              </a:rPr>
              <a:t>Ectoparasites</a:t>
            </a:r>
            <a:r>
              <a:rPr lang="en-US" sz="3400" b="1"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(e.g. vine molds)</a:t>
            </a:r>
          </a:p>
          <a:p>
            <a:pPr marL="571500" indent="-571500">
              <a:buFont typeface="+mj-lt"/>
              <a:buAutoNum type="romanUcPeriod"/>
            </a:pPr>
            <a:r>
              <a:rPr lang="en-US" sz="3400" b="1" dirty="0" err="1" smtClean="0">
                <a:latin typeface="Times New Roman" pitchFamily="18" charset="0"/>
                <a:cs typeface="Times New Roman" pitchFamily="18" charset="0"/>
              </a:rPr>
              <a:t>Endoparasites</a:t>
            </a:r>
            <a:r>
              <a:rPr lang="en-US" sz="3400" b="1"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(e.g. </a:t>
            </a:r>
            <a:r>
              <a:rPr lang="en-US" sz="3400" i="1" dirty="0" err="1">
                <a:latin typeface="Times New Roman" pitchFamily="18" charset="0"/>
                <a:cs typeface="Times New Roman" pitchFamily="18" charset="0"/>
              </a:rPr>
              <a:t>P</a:t>
            </a:r>
            <a:r>
              <a:rPr lang="en-US" sz="3400" i="1" dirty="0" err="1" smtClean="0">
                <a:latin typeface="Times New Roman" pitchFamily="18" charset="0"/>
                <a:cs typeface="Times New Roman" pitchFamily="18" charset="0"/>
              </a:rPr>
              <a:t>ythium</a:t>
            </a:r>
            <a:r>
              <a:rPr lang="en-US" sz="3400" i="1"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debaryanum</a:t>
            </a:r>
            <a:r>
              <a:rPr lang="en-US" sz="3400" dirty="0" smtClean="0">
                <a:latin typeface="Times New Roman" pitchFamily="18" charset="0"/>
                <a:cs typeface="Times New Roman" pitchFamily="18" charset="0"/>
              </a:rPr>
              <a:t>, </a:t>
            </a:r>
            <a:r>
              <a:rPr lang="en-US" sz="3400" i="1" dirty="0" err="1" smtClean="0">
                <a:latin typeface="Times New Roman" pitchFamily="18" charset="0"/>
                <a:cs typeface="Times New Roman" pitchFamily="18" charset="0"/>
              </a:rPr>
              <a:t>Ustilago</a:t>
            </a:r>
            <a:r>
              <a:rPr lang="en-US" sz="3400" dirty="0" smtClean="0">
                <a:latin typeface="Times New Roman" pitchFamily="18" charset="0"/>
                <a:cs typeface="Times New Roman" pitchFamily="18" charset="0"/>
              </a:rPr>
              <a:t> etc.) </a:t>
            </a:r>
            <a:endParaRPr lang="en-US" sz="3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1688" y="16859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1688" y="4307032"/>
            <a:ext cx="2676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460834" y="3616036"/>
            <a:ext cx="1249060" cy="369332"/>
          </a:xfrm>
          <a:prstGeom prst="rect">
            <a:avLst/>
          </a:prstGeom>
          <a:noFill/>
        </p:spPr>
        <p:txBody>
          <a:bodyPr wrap="none" rtlCol="0">
            <a:spAutoFit/>
          </a:bodyPr>
          <a:lstStyle/>
          <a:p>
            <a:r>
              <a:rPr lang="en-US" i="1" dirty="0" err="1" smtClean="0">
                <a:latin typeface="Times New Roman" pitchFamily="18" charset="0"/>
                <a:cs typeface="Times New Roman" pitchFamily="18" charset="0"/>
              </a:rPr>
              <a:t>Penicillium</a:t>
            </a:r>
            <a:endParaRPr lang="en-US" dirty="0"/>
          </a:p>
        </p:txBody>
      </p:sp>
      <p:sp>
        <p:nvSpPr>
          <p:cNvPr id="6" name="TextBox 5"/>
          <p:cNvSpPr txBox="1"/>
          <p:nvPr/>
        </p:nvSpPr>
        <p:spPr>
          <a:xfrm>
            <a:off x="6136961" y="6216134"/>
            <a:ext cx="2165978" cy="369332"/>
          </a:xfrm>
          <a:prstGeom prst="rect">
            <a:avLst/>
          </a:prstGeom>
          <a:noFill/>
        </p:spPr>
        <p:txBody>
          <a:bodyPr wrap="none" rtlCol="0">
            <a:spAutoFit/>
          </a:bodyPr>
          <a:lstStyle/>
          <a:p>
            <a:r>
              <a:rPr lang="en-US" i="1" dirty="0" err="1" smtClean="0">
                <a:latin typeface="Times New Roman" pitchFamily="18" charset="0"/>
                <a:cs typeface="Times New Roman" pitchFamily="18" charset="0"/>
              </a:rPr>
              <a:t>Pythium</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debaryanum</a:t>
            </a:r>
            <a:endParaRPr lang="en-US" dirty="0"/>
          </a:p>
        </p:txBody>
      </p:sp>
    </p:spTree>
    <p:extLst>
      <p:ext uri="{BB962C8B-B14F-4D97-AF65-F5344CB8AC3E}">
        <p14:creationId xmlns:p14="http://schemas.microsoft.com/office/powerpoint/2010/main" val="2163484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TotalTime>
  <Words>1573</Words>
  <Application>Microsoft Office PowerPoint</Application>
  <PresentationFormat>On-screen Show (4:3)</PresentationFormat>
  <Paragraphs>97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INTRODUCTION TO FUNGI</vt:lpstr>
      <vt:lpstr>INTRODUCTION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25</cp:revision>
  <dcterms:created xsi:type="dcterms:W3CDTF">2021-05-06T08:13:47Z</dcterms:created>
  <dcterms:modified xsi:type="dcterms:W3CDTF">2024-02-18T14:24:38Z</dcterms:modified>
</cp:coreProperties>
</file>